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30" r:id="rId3"/>
    <p:sldId id="431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438" r:id="rId12"/>
    <p:sldId id="288" r:id="rId13"/>
    <p:sldId id="289" r:id="rId14"/>
    <p:sldId id="290" r:id="rId15"/>
    <p:sldId id="257" r:id="rId16"/>
    <p:sldId id="349" r:id="rId17"/>
    <p:sldId id="350" r:id="rId18"/>
    <p:sldId id="351" r:id="rId19"/>
    <p:sldId id="352" r:id="rId20"/>
    <p:sldId id="434" r:id="rId21"/>
    <p:sldId id="432" r:id="rId22"/>
    <p:sldId id="435" r:id="rId23"/>
    <p:sldId id="340" r:id="rId24"/>
    <p:sldId id="354" r:id="rId25"/>
    <p:sldId id="355" r:id="rId26"/>
    <p:sldId id="259" r:id="rId27"/>
    <p:sldId id="261" r:id="rId28"/>
    <p:sldId id="258" r:id="rId29"/>
    <p:sldId id="256" r:id="rId30"/>
    <p:sldId id="369" r:id="rId31"/>
    <p:sldId id="436" r:id="rId32"/>
    <p:sldId id="437" r:id="rId33"/>
    <p:sldId id="263" r:id="rId34"/>
    <p:sldId id="260" r:id="rId35"/>
    <p:sldId id="262" r:id="rId36"/>
    <p:sldId id="277" r:id="rId37"/>
    <p:sldId id="439" r:id="rId38"/>
    <p:sldId id="370" r:id="rId39"/>
    <p:sldId id="278" r:id="rId40"/>
    <p:sldId id="280" r:id="rId41"/>
    <p:sldId id="291" r:id="rId42"/>
    <p:sldId id="292" r:id="rId43"/>
    <p:sldId id="293" r:id="rId44"/>
    <p:sldId id="294" r:id="rId45"/>
    <p:sldId id="346" r:id="rId46"/>
    <p:sldId id="345" r:id="rId47"/>
    <p:sldId id="344" r:id="rId48"/>
    <p:sldId id="295" r:id="rId49"/>
    <p:sldId id="296" r:id="rId50"/>
    <p:sldId id="348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267" r:id="rId60"/>
    <p:sldId id="368" r:id="rId61"/>
    <p:sldId id="268" r:id="rId62"/>
    <p:sldId id="271" r:id="rId63"/>
    <p:sldId id="264" r:id="rId64"/>
    <p:sldId id="265" r:id="rId65"/>
    <p:sldId id="367" r:id="rId66"/>
    <p:sldId id="269" r:id="rId67"/>
    <p:sldId id="270" r:id="rId68"/>
    <p:sldId id="273" r:id="rId69"/>
    <p:sldId id="274" r:id="rId70"/>
    <p:sldId id="275" r:id="rId71"/>
    <p:sldId id="366" r:id="rId72"/>
    <p:sldId id="276" r:id="rId73"/>
    <p:sldId id="364" r:id="rId74"/>
    <p:sldId id="365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4681"/>
  </p:normalViewPr>
  <p:slideViewPr>
    <p:cSldViewPr snapToGrid="0">
      <p:cViewPr varScale="1">
        <p:scale>
          <a:sx n="103" d="100"/>
          <a:sy n="103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D59F-AA12-0E6D-F221-D5F1F96B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1BDF6-9613-D964-4F29-D970958BA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2F442-C3A4-81E3-7BF8-89BD4A23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DE705-FC6F-23CC-6668-4207A64C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BB9D0-0DD3-6A3D-893A-94A14E02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6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A1A8-FEEB-1722-C8A4-719A64CA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9F5B5-A2E7-F42C-E9ED-1F413BF04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0A91-3023-CB51-F38F-A5DF107B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52A75-74BC-8C39-EDF0-540A10A8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AA9DD-8929-90D8-B969-7DAE4B5C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3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25351-1BFC-2172-0025-E6B90F146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81122-5CBA-A984-8FD5-0D73B5B29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BEBF5-99BA-6EA3-328D-EF038AB7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47DB3-6921-DA1D-70ED-9A250CCD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9144B-F77A-ABCB-5466-44C16838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61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9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1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91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83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18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63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0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9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97C0-05BC-48FA-D6C5-426C5FCF3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2BC06-02B8-6875-41D5-917AD6389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B2409-CD1E-2810-D21D-6D231A4D6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E36B9-BE34-7AEE-F1A5-47E2A4AF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7C92-0AD6-1823-DFDD-4E0CA900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9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9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0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4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7548-8292-0679-4F2A-E4E2EBA2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839F8-15A1-F446-08A5-5C0C1E2B2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8DACE-AF13-67B1-FB0E-D90543A6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A6F6-BB8F-3E1E-D89E-9DDECDE4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2E7D7-3077-41F0-664B-52739D26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2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60BD-5835-D322-8F4B-E68CD5252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89904-414F-6D47-3C8C-76EE816C5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07C82-E095-1CBB-72BA-582E7EFC0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4A6D0-B677-1B85-7A43-965B0275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7D8D2-D03B-0FED-DFFE-90971268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A77C5-992B-C446-56E4-C117DA86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1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00351-55BD-BB55-7CFD-44823098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91B4-0F5C-3061-0E68-764845FA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7107-3A7D-13E5-C0C3-F3FD51B7F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1EB80-B82F-36A0-D6E4-1DB9440C9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EB6415-7FD4-42B9-FDB0-924238E50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B11C6-788A-EC1B-11FC-C2E9E6117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CF18A5-55A1-EB74-EF46-7168835FE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D78672-6BCF-01B3-2B5D-3355A410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2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483E7-D6C9-1556-4A66-1B2AB0649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3416C-A69D-A0A0-7C27-72904734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D6DDF-DFC5-E5AC-D777-6B18DCB5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24007-0DE6-3588-B112-B1F2A95EE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CF769-CE0A-B6A5-429C-786B9D60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4AF5D4-7881-A30E-2752-CA9FE5A37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5DAA-9AD0-26F8-9722-7D025C1A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3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F26E-8C39-CC7E-C047-F0499DE8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C203C-7089-CB66-D018-D7C61FE76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29315-A5DA-71DC-C7D9-E6016C50B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DF0B1-C8C7-277B-6310-F0B0A199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268D4-EBD5-2707-0561-378647C5B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87E38-2896-B731-FCA9-A4AE48FBD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1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65DE2-710D-33E0-47CB-DB270155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975620-FFE1-0E31-7EEC-98AB2A7F8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8F78F-E049-5674-905B-94F3190E0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ABE71-E1F0-7888-2E71-B01A30651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7C60F-E76E-9C5F-29E4-BDBC52365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BC780-1CC0-62DE-7644-22661478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6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19DF4-6605-1968-109D-95EF1315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1FBBA-C898-D887-26F1-FB18D4D79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1D724-3A11-4822-65A9-7F39C648E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47B107-0772-4BAC-9FC9-F04381A48B6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A369D-43A6-500E-2394-864B338C6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AA9AA-4398-7D4C-6D51-BD2419DDC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D4D853-7401-4252-B41A-D422DB6F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6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547F1-0E73-4A0C-BCA3-DB7A0729A048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7088-C191-4BE2-9D66-C4463D1A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rg path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384" y="4980182"/>
            <a:ext cx="1633538" cy="17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05110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2" y="5222484"/>
            <a:ext cx="2543793" cy="14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65261" y="3126075"/>
            <a:ext cx="4461478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Joseph Rabban MD MPH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Professor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Pathology Department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University of California San Francisco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 Francisco, CA, USA</a:t>
            </a:r>
          </a:p>
          <a:p>
            <a:pPr algn="ctr"/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1333" y="1085048"/>
            <a:ext cx="4660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Case Presentation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42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6611E9-7939-72FA-429C-F36C634A8BC9}"/>
              </a:ext>
            </a:extLst>
          </p:cNvPr>
          <p:cNvSpPr txBox="1"/>
          <p:nvPr/>
        </p:nvSpPr>
        <p:spPr>
          <a:xfrm>
            <a:off x="2754380" y="1254012"/>
            <a:ext cx="6683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Your thoughts on the diagnosis ?</a:t>
            </a:r>
          </a:p>
        </p:txBody>
      </p:sp>
    </p:spTree>
    <p:extLst>
      <p:ext uri="{BB962C8B-B14F-4D97-AF65-F5344CB8AC3E}">
        <p14:creationId xmlns:p14="http://schemas.microsoft.com/office/powerpoint/2010/main" val="1907742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5CD4C0-03FC-44E3-54AA-DD6865A93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234395"/>
              </p:ext>
            </p:extLst>
          </p:nvPr>
        </p:nvGraphicFramePr>
        <p:xfrm>
          <a:off x="1409700" y="1024466"/>
          <a:ext cx="9068593" cy="3413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90775">
                  <a:extLst>
                    <a:ext uri="{9D8B030D-6E8A-4147-A177-3AD203B41FA5}">
                      <a16:colId xmlns:a16="http://schemas.microsoft.com/office/drawing/2014/main" val="1762141937"/>
                    </a:ext>
                  </a:extLst>
                </a:gridCol>
                <a:gridCol w="4057650">
                  <a:extLst>
                    <a:ext uri="{9D8B030D-6E8A-4147-A177-3AD203B41FA5}">
                      <a16:colId xmlns:a16="http://schemas.microsoft.com/office/drawing/2014/main" val="236533603"/>
                    </a:ext>
                  </a:extLst>
                </a:gridCol>
                <a:gridCol w="2620168">
                  <a:extLst>
                    <a:ext uri="{9D8B030D-6E8A-4147-A177-3AD203B41FA5}">
                      <a16:colId xmlns:a16="http://schemas.microsoft.com/office/drawing/2014/main" val="3589825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Tumor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Immunostain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983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Yolk sac tumor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Malignant struma ovarii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SALL4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9681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Epithelial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cell carcinoma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Endometrioid carcinoma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grade serous carcinoma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Metastatic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365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 cord-stromal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Microcystic stromal tumor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Adult granulosa cell tumor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FOXL2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(SF1, calretinin, inhibin)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91336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7250926-EAD1-4DC7-B72C-87895DCDA386}"/>
              </a:ext>
            </a:extLst>
          </p:cNvPr>
          <p:cNvSpPr txBox="1"/>
          <p:nvPr/>
        </p:nvSpPr>
        <p:spPr>
          <a:xfrm>
            <a:off x="2127647" y="85695"/>
            <a:ext cx="793670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Differential Diagnosis</a:t>
            </a:r>
          </a:p>
        </p:txBody>
      </p:sp>
    </p:spTree>
    <p:extLst>
      <p:ext uri="{BB962C8B-B14F-4D97-AF65-F5344CB8AC3E}">
        <p14:creationId xmlns:p14="http://schemas.microsoft.com/office/powerpoint/2010/main" val="276066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5C9272-B5CF-D377-C657-768BED3BD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3"/>
          <a:stretch/>
        </p:blipFill>
        <p:spPr>
          <a:xfrm rot="16200000">
            <a:off x="-755170" y="1706697"/>
            <a:ext cx="5678280" cy="3997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0E923-E143-FC9F-6A18-8CFFB6370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9"/>
          <a:stretch/>
        </p:blipFill>
        <p:spPr>
          <a:xfrm rot="5400000">
            <a:off x="3416920" y="1676920"/>
            <a:ext cx="5678282" cy="4056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08A0DF-5276-B5CA-78F5-3B4F85051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19"/>
          <a:stretch/>
        </p:blipFill>
        <p:spPr>
          <a:xfrm rot="5400000">
            <a:off x="7441564" y="1854144"/>
            <a:ext cx="5678280" cy="3702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5DF95-62A0-680A-769E-6AEA2AD17314}"/>
              </a:ext>
            </a:extLst>
          </p:cNvPr>
          <p:cNvSpPr txBox="1"/>
          <p:nvPr/>
        </p:nvSpPr>
        <p:spPr>
          <a:xfrm>
            <a:off x="85441" y="313633"/>
            <a:ext cx="399705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90850-C0B8-F8F8-7525-A9326EA064E5}"/>
              </a:ext>
            </a:extLst>
          </p:cNvPr>
          <p:cNvSpPr txBox="1"/>
          <p:nvPr/>
        </p:nvSpPr>
        <p:spPr>
          <a:xfrm>
            <a:off x="4201869" y="312941"/>
            <a:ext cx="408249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SALL4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6732E-9A2C-1497-491F-4EF13E454688}"/>
              </a:ext>
            </a:extLst>
          </p:cNvPr>
          <p:cNvSpPr txBox="1"/>
          <p:nvPr/>
        </p:nvSpPr>
        <p:spPr>
          <a:xfrm>
            <a:off x="8403737" y="312941"/>
            <a:ext cx="370282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Glypican-3</a:t>
            </a:r>
          </a:p>
        </p:txBody>
      </p:sp>
    </p:spTree>
    <p:extLst>
      <p:ext uri="{BB962C8B-B14F-4D97-AF65-F5344CB8AC3E}">
        <p14:creationId xmlns:p14="http://schemas.microsoft.com/office/powerpoint/2010/main" val="3883293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430FED-C666-F5ED-5187-8B3352E5C46F}"/>
              </a:ext>
            </a:extLst>
          </p:cNvPr>
          <p:cNvSpPr txBox="1"/>
          <p:nvPr/>
        </p:nvSpPr>
        <p:spPr>
          <a:xfrm>
            <a:off x="2127647" y="85695"/>
            <a:ext cx="793670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BC21E-4411-6AEB-B032-2986CAD1F765}"/>
              </a:ext>
            </a:extLst>
          </p:cNvPr>
          <p:cNvSpPr txBox="1"/>
          <p:nvPr/>
        </p:nvSpPr>
        <p:spPr>
          <a:xfrm>
            <a:off x="4864315" y="1181100"/>
            <a:ext cx="2463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Yolk Sac Tumor</a:t>
            </a:r>
          </a:p>
        </p:txBody>
      </p:sp>
    </p:spTree>
    <p:extLst>
      <p:ext uri="{BB962C8B-B14F-4D97-AF65-F5344CB8AC3E}">
        <p14:creationId xmlns:p14="http://schemas.microsoft.com/office/powerpoint/2010/main" val="1807559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99072" y="1114763"/>
            <a:ext cx="651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Primitive germ cell tumor with endodermal differentiation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270" y="1083985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WHO Definition: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7710" y="36235"/>
            <a:ext cx="310431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Ovarian Yolk Sac Tumor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F20FAA-9DD6-4371-64FB-041729F66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989688"/>
              </p:ext>
            </p:extLst>
          </p:nvPr>
        </p:nvGraphicFramePr>
        <p:xfrm>
          <a:off x="1943100" y="1986491"/>
          <a:ext cx="8566150" cy="321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98767">
                  <a:extLst>
                    <a:ext uri="{9D8B030D-6E8A-4147-A177-3AD203B41FA5}">
                      <a16:colId xmlns:a16="http://schemas.microsoft.com/office/drawing/2014/main" val="1762141937"/>
                    </a:ext>
                  </a:extLst>
                </a:gridCol>
                <a:gridCol w="2435130">
                  <a:extLst>
                    <a:ext uri="{9D8B030D-6E8A-4147-A177-3AD203B41FA5}">
                      <a16:colId xmlns:a16="http://schemas.microsoft.com/office/drawing/2014/main" val="3692131733"/>
                    </a:ext>
                  </a:extLst>
                </a:gridCol>
                <a:gridCol w="3432253">
                  <a:extLst>
                    <a:ext uri="{9D8B030D-6E8A-4147-A177-3AD203B41FA5}">
                      <a16:colId xmlns:a16="http://schemas.microsoft.com/office/drawing/2014/main" val="444544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Morphologic Pattern  of Tumor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Developmental Differentiation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Corresponding Developmental Tissue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983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Reticular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Endodermal sinus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 embryonal endoderm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Primitive endoderm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yolk sac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96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Polyvesicular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Allantois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365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Parietal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Murine parietal yolk sac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913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Glandular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Somatic endoderm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Primitive intestine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Primitive lung</a:t>
                      </a:r>
                      <a:b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Primitive liver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722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165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" y="624529"/>
            <a:ext cx="173637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setting: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Pathogenesis: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Macroscopy: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3629" y="316157"/>
            <a:ext cx="9597499" cy="7848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Reproductive 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Elevated serum AFP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Majority have chromosome 12 abnormality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(isochromosome 12p, detectable by FISH)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needed for diagnostic purposes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Unilateral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~15 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Solid/cystic, friable, hemorrhagic, necrotic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03524"/>
              </p:ext>
            </p:extLst>
          </p:nvPr>
        </p:nvGraphicFramePr>
        <p:xfrm>
          <a:off x="2910328" y="1856917"/>
          <a:ext cx="526108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108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48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Serum AFP in Ovarian Tumors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Yolk Sac Tumor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Sertoli Leydig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cell tumor with hepatoid heterologous elements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Rarely: clear cell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10120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688" y="4687728"/>
            <a:ext cx="3657599" cy="2060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243DD-7BC2-B2B8-C522-3BB77919C195}"/>
              </a:ext>
            </a:extLst>
          </p:cNvPr>
          <p:cNvSpPr txBox="1"/>
          <p:nvPr/>
        </p:nvSpPr>
        <p:spPr>
          <a:xfrm>
            <a:off x="4587710" y="36235"/>
            <a:ext cx="310431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Ovarian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279673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275" y="474603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Diverse array of morphology poses diagnostic pitfalls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175" y="132833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Reticular Pattern 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55524"/>
              </p:ext>
            </p:extLst>
          </p:nvPr>
        </p:nvGraphicFramePr>
        <p:xfrm>
          <a:off x="1544639" y="1896308"/>
          <a:ext cx="318463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6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48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Differential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cell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/ high grade serous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Metastatic non-</a:t>
                      </a:r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gyn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998409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Microcystic stromal tumor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77202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27" y="3376228"/>
            <a:ext cx="4649501" cy="34575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2975" y="132833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Endodermal Sinus Pattern 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022222"/>
              </p:ext>
            </p:extLst>
          </p:nvPr>
        </p:nvGraphicFramePr>
        <p:xfrm>
          <a:off x="6973889" y="1896308"/>
          <a:ext cx="318463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6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48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Embryonal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carcinoma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/ high grade serous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Retiform Sertoli Leydig Cell Tumor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739661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363871"/>
            <a:ext cx="4619297" cy="3464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2A0803-6084-39FD-F1B7-C38C0F11F811}"/>
              </a:ext>
            </a:extLst>
          </p:cNvPr>
          <p:cNvSpPr txBox="1"/>
          <p:nvPr/>
        </p:nvSpPr>
        <p:spPr>
          <a:xfrm>
            <a:off x="4587710" y="36235"/>
            <a:ext cx="310431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Ovarian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2459201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275" y="474603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Diverse array of morphology poses diagnostic pitfalls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9190" y="1321989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Papillary Pattern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Schiller-Duval Bodies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44639" y="1896308"/>
          <a:ext cx="318463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6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48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Differential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/ high grade serous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Endometrioid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cell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9984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05181" y="132952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 Pattern 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973889" y="1896308"/>
          <a:ext cx="318463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6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48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cell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high grade serous carcinoma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993482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Metastasis of non-</a:t>
                      </a:r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gyn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37" y="3277372"/>
            <a:ext cx="4477375" cy="3353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449" y="3277372"/>
            <a:ext cx="4486901" cy="3381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533EC-F984-FC0B-82CE-4AC801F53B2B}"/>
              </a:ext>
            </a:extLst>
          </p:cNvPr>
          <p:cNvSpPr txBox="1"/>
          <p:nvPr/>
        </p:nvSpPr>
        <p:spPr>
          <a:xfrm>
            <a:off x="4587710" y="36235"/>
            <a:ext cx="310431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Ovarian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402766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275" y="474603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Diverse array of morphology poses diagnostic pitfalls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5972" y="13330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Polyvesicular Pattern 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516989" y="1878091"/>
          <a:ext cx="318463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6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48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cell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Metastasis of non-</a:t>
                      </a:r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gyn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626" y="3400651"/>
            <a:ext cx="3661804" cy="27326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122" y="1371734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Intestinal / Endometrioid Pattern 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78726" y="1878091"/>
          <a:ext cx="318463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6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48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Endometrioid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Metastasis of non-</a:t>
                      </a:r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gyn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977637" y="133303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Hepatoid Pattern 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373564" y="1878091"/>
          <a:ext cx="318463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6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48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Endometrioid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Steroid cell tumor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Metastasis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non-</a:t>
                      </a:r>
                      <a:r>
                        <a:rPr lang="en-US" sz="12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gyn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carcinoma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91866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5019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714" y="3400651"/>
            <a:ext cx="3623413" cy="2723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80" y="3400651"/>
            <a:ext cx="3597646" cy="2723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021ADE-960F-9A37-AFDA-37DB8907247A}"/>
              </a:ext>
            </a:extLst>
          </p:cNvPr>
          <p:cNvSpPr txBox="1"/>
          <p:nvPr/>
        </p:nvSpPr>
        <p:spPr>
          <a:xfrm>
            <a:off x="4587710" y="36235"/>
            <a:ext cx="310431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Ovarian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2331782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721385" y="1427818"/>
            <a:ext cx="265970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Malignant Germ Cell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77972" y="1428284"/>
            <a:ext cx="139333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Epithelial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09852" y="1427817"/>
            <a:ext cx="235032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Sex Cord-Stromal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25823" y="2971800"/>
            <a:ext cx="75533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EMA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74637" y="2190750"/>
            <a:ext cx="0" cy="59055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93418" y="2934257"/>
            <a:ext cx="99899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SALL4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051235" y="2190750"/>
            <a:ext cx="0" cy="59055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9585012" y="2190750"/>
            <a:ext cx="1" cy="590550"/>
          </a:xfrm>
          <a:prstGeom prst="straightConnector1">
            <a:avLst/>
          </a:prstGeom>
          <a:ln w="3492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68021" y="6305550"/>
            <a:ext cx="2149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*except steroid cell tumors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18991" y="2842905"/>
            <a:ext cx="1132041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FOXL2*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Calretinin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Inhibin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SF1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53154" y="6582549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PMID: 23240671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BAA12-747B-6B81-00E9-A674EFA39519}"/>
              </a:ext>
            </a:extLst>
          </p:cNvPr>
          <p:cNvSpPr txBox="1"/>
          <p:nvPr/>
        </p:nvSpPr>
        <p:spPr>
          <a:xfrm>
            <a:off x="3903297" y="59462"/>
            <a:ext cx="450655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Determining Ovarian Tumor Family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97905-4461-A6F4-86CC-998921D78A00}"/>
              </a:ext>
            </a:extLst>
          </p:cNvPr>
          <p:cNvSpPr txBox="1"/>
          <p:nvPr/>
        </p:nvSpPr>
        <p:spPr>
          <a:xfrm>
            <a:off x="9106356" y="4551065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</a:p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in YST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BBCAA-DE21-5801-F4A3-225AE8C3D96B}"/>
              </a:ext>
            </a:extLst>
          </p:cNvPr>
          <p:cNvSpPr txBox="1"/>
          <p:nvPr/>
        </p:nvSpPr>
        <p:spPr>
          <a:xfrm>
            <a:off x="2201403" y="4551064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</a:p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in YST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6A34E-0A4A-09CF-5083-70B19407F8B5}"/>
              </a:ext>
            </a:extLst>
          </p:cNvPr>
          <p:cNvSpPr txBox="1"/>
          <p:nvPr/>
        </p:nvSpPr>
        <p:spPr>
          <a:xfrm>
            <a:off x="5484413" y="4551065"/>
            <a:ext cx="1069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in YST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F5C93-96BC-1E68-4DD7-36EA74D2F22D}"/>
              </a:ext>
            </a:extLst>
          </p:cNvPr>
          <p:cNvCxnSpPr/>
          <p:nvPr/>
        </p:nvCxnSpPr>
        <p:spPr>
          <a:xfrm>
            <a:off x="2774637" y="3571103"/>
            <a:ext cx="0" cy="87732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05B8A8-FFBE-6871-CE5A-488FE2C5F439}"/>
              </a:ext>
            </a:extLst>
          </p:cNvPr>
          <p:cNvCxnSpPr/>
          <p:nvPr/>
        </p:nvCxnSpPr>
        <p:spPr>
          <a:xfrm>
            <a:off x="6051235" y="3571102"/>
            <a:ext cx="0" cy="87732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AF6A93-1354-19E3-065F-D22364AC4B7E}"/>
              </a:ext>
            </a:extLst>
          </p:cNvPr>
          <p:cNvCxnSpPr>
            <a:cxnSpLocks/>
          </p:cNvCxnSpPr>
          <p:nvPr/>
        </p:nvCxnSpPr>
        <p:spPr>
          <a:xfrm>
            <a:off x="9585012" y="4144297"/>
            <a:ext cx="0" cy="40676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B243CD8-C883-D9EE-93C5-2314BDDFD51A}"/>
              </a:ext>
            </a:extLst>
          </p:cNvPr>
          <p:cNvSpPr txBox="1"/>
          <p:nvPr/>
        </p:nvSpPr>
        <p:spPr>
          <a:xfrm>
            <a:off x="3491816" y="574362"/>
            <a:ext cx="528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General Approach to Initial Immunohistochemistry</a:t>
            </a:r>
          </a:p>
        </p:txBody>
      </p:sp>
    </p:spTree>
    <p:extLst>
      <p:ext uri="{BB962C8B-B14F-4D97-AF65-F5344CB8AC3E}">
        <p14:creationId xmlns:p14="http://schemas.microsoft.com/office/powerpoint/2010/main" val="284240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42FE6-67A3-1EFD-1FCC-26922374F9E4}"/>
              </a:ext>
            </a:extLst>
          </p:cNvPr>
          <p:cNvSpPr txBox="1"/>
          <p:nvPr/>
        </p:nvSpPr>
        <p:spPr>
          <a:xfrm>
            <a:off x="4217922" y="235292"/>
            <a:ext cx="375615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Conflict of Interest Statement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6E314-5490-4D27-D538-238DBDB6629E}"/>
              </a:ext>
            </a:extLst>
          </p:cNvPr>
          <p:cNvSpPr txBox="1"/>
          <p:nvPr/>
        </p:nvSpPr>
        <p:spPr>
          <a:xfrm>
            <a:off x="5715126" y="1495168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2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721385" y="1427818"/>
            <a:ext cx="265970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Malignant Germ Cell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77972" y="1428284"/>
            <a:ext cx="139333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Epithelial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09852" y="1427817"/>
            <a:ext cx="235032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Sex Cord-Stromal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25823" y="2971800"/>
            <a:ext cx="75533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EMA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74637" y="2190750"/>
            <a:ext cx="0" cy="59055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93418" y="2934257"/>
            <a:ext cx="99899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SALL4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051235" y="2190750"/>
            <a:ext cx="0" cy="59055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9585012" y="2190750"/>
            <a:ext cx="1" cy="590550"/>
          </a:xfrm>
          <a:prstGeom prst="straightConnector1">
            <a:avLst/>
          </a:prstGeom>
          <a:ln w="3492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68021" y="6305550"/>
            <a:ext cx="2149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*except steroid cell tumors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93418" y="4343400"/>
            <a:ext cx="11079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Keratins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123450" y="2280213"/>
            <a:ext cx="2927785" cy="1979271"/>
          </a:xfrm>
          <a:prstGeom prst="straightConnector1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236143" y="2190751"/>
            <a:ext cx="211" cy="2068733"/>
          </a:xfrm>
          <a:prstGeom prst="straightConnector1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509053" y="2190751"/>
            <a:ext cx="2927785" cy="2068733"/>
          </a:xfrm>
          <a:prstGeom prst="straightConnector1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56458" y="4814780"/>
            <a:ext cx="7682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Caution advised using keratins to confirm “epithelial differentiation”</a:t>
            </a:r>
          </a:p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EMA is much more specific for this purpose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53154" y="6582549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PMID: 23240671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B7D9B-FEF7-ECD8-DB6B-33E81E89ED88}"/>
              </a:ext>
            </a:extLst>
          </p:cNvPr>
          <p:cNvSpPr txBox="1"/>
          <p:nvPr/>
        </p:nvSpPr>
        <p:spPr>
          <a:xfrm>
            <a:off x="3491816" y="574362"/>
            <a:ext cx="528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General Approach to Initial Immunohistochemistry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3EDD1-E812-FFDF-BA5E-4ECA41399C68}"/>
              </a:ext>
            </a:extLst>
          </p:cNvPr>
          <p:cNvSpPr txBox="1"/>
          <p:nvPr/>
        </p:nvSpPr>
        <p:spPr>
          <a:xfrm>
            <a:off x="3903297" y="59462"/>
            <a:ext cx="450655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Determining Ovarian Tumor Family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67F87-D0BD-17AA-59B5-29999EB28A1C}"/>
              </a:ext>
            </a:extLst>
          </p:cNvPr>
          <p:cNvSpPr txBox="1"/>
          <p:nvPr/>
        </p:nvSpPr>
        <p:spPr>
          <a:xfrm>
            <a:off x="9018991" y="2842905"/>
            <a:ext cx="1132041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FOXL2*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Calretinin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Inhibin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SF1</a:t>
            </a:r>
          </a:p>
        </p:txBody>
      </p:sp>
    </p:spTree>
    <p:extLst>
      <p:ext uri="{BB962C8B-B14F-4D97-AF65-F5344CB8AC3E}">
        <p14:creationId xmlns:p14="http://schemas.microsoft.com/office/powerpoint/2010/main" val="293587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43213" y="1427818"/>
            <a:ext cx="241604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Malignant Germ Cell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4469" y="3245939"/>
            <a:ext cx="135165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Glypican 3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AFP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+/- HNF1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+/- CDX2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085863" y="2689508"/>
            <a:ext cx="1965373" cy="40197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20294" y="4538323"/>
            <a:ext cx="1" cy="104158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15281" y="5801050"/>
            <a:ext cx="221002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Yolk Sac Tumor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05181" y="3195659"/>
            <a:ext cx="80021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OCT4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74478" y="2689508"/>
            <a:ext cx="2120398" cy="401979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41217" y="4071562"/>
            <a:ext cx="8900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CD117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D240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786243" y="3647072"/>
            <a:ext cx="1319047" cy="265352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786243" y="4827557"/>
            <a:ext cx="0" cy="752354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860348" y="5801050"/>
            <a:ext cx="185178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Dysgerminoma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271322" y="4021756"/>
            <a:ext cx="80021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SOX2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CD30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194876" y="3647072"/>
            <a:ext cx="1192192" cy="265352"/>
          </a:xfrm>
          <a:prstGeom prst="straightConnector1">
            <a:avLst/>
          </a:prstGeom>
          <a:ln w="3492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373640" y="5801050"/>
            <a:ext cx="259558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Embryonal carcinoma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671431" y="4717893"/>
            <a:ext cx="0" cy="862018"/>
          </a:xfrm>
          <a:prstGeom prst="straightConnector1">
            <a:avLst/>
          </a:prstGeom>
          <a:ln w="3492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53154" y="6582549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PMID: 23240671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95645" y="2245705"/>
            <a:ext cx="185178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SALL4 positive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C574B-CE9C-3FD5-DB49-704570F7E419}"/>
              </a:ext>
            </a:extLst>
          </p:cNvPr>
          <p:cNvSpPr txBox="1"/>
          <p:nvPr/>
        </p:nvSpPr>
        <p:spPr>
          <a:xfrm>
            <a:off x="4849505" y="48639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Immunohistochemistry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9CEB2-45CF-8659-0CFD-B7D35BF5F900}"/>
              </a:ext>
            </a:extLst>
          </p:cNvPr>
          <p:cNvSpPr txBox="1"/>
          <p:nvPr/>
        </p:nvSpPr>
        <p:spPr>
          <a:xfrm>
            <a:off x="4218745" y="37450"/>
            <a:ext cx="371146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Subtyping Germ Cell Tumors</a:t>
            </a:r>
          </a:p>
        </p:txBody>
      </p:sp>
    </p:spTree>
    <p:extLst>
      <p:ext uri="{BB962C8B-B14F-4D97-AF65-F5344CB8AC3E}">
        <p14:creationId xmlns:p14="http://schemas.microsoft.com/office/powerpoint/2010/main" val="4278870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3278"/>
          <a:stretch/>
        </p:blipFill>
        <p:spPr bwMode="auto">
          <a:xfrm>
            <a:off x="66674" y="2133600"/>
            <a:ext cx="3743326" cy="39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74" y="1276286"/>
            <a:ext cx="3743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SALL4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462" y="1764268"/>
            <a:ext cx="277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Nuclear stain pattern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6422" y="1276286"/>
            <a:ext cx="341597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1219" y="1764268"/>
            <a:ext cx="285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Cytoplasmic stain pattern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3199" y="1276286"/>
            <a:ext cx="367023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Glypican3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01755" y="1764268"/>
            <a:ext cx="285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Cytoplasmic stain pattern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2"/>
          <a:stretch/>
        </p:blipFill>
        <p:spPr bwMode="auto">
          <a:xfrm rot="5400000">
            <a:off x="4062303" y="2391524"/>
            <a:ext cx="3968018" cy="345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4"/>
          <a:stretch/>
        </p:blipFill>
        <p:spPr bwMode="auto">
          <a:xfrm rot="5400000">
            <a:off x="8234602" y="2282200"/>
            <a:ext cx="3967428" cy="367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DCDD8B-0EB0-E92A-7E11-13CF89AD33CB}"/>
              </a:ext>
            </a:extLst>
          </p:cNvPr>
          <p:cNvSpPr txBox="1"/>
          <p:nvPr/>
        </p:nvSpPr>
        <p:spPr>
          <a:xfrm>
            <a:off x="4587710" y="36235"/>
            <a:ext cx="310431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Ovarian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2062386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" y="933450"/>
            <a:ext cx="258936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Prognostic Variables: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604" y="682228"/>
            <a:ext cx="5513048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 stage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Bleomycin, etoposide, cisplatin: 3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243DD-7BC2-B2B8-C522-3BB77919C195}"/>
              </a:ext>
            </a:extLst>
          </p:cNvPr>
          <p:cNvSpPr txBox="1"/>
          <p:nvPr/>
        </p:nvSpPr>
        <p:spPr>
          <a:xfrm>
            <a:off x="4587710" y="36235"/>
            <a:ext cx="310431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Ovarian Yolk Sac Tumor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5A3E4D-4176-E540-BAC3-FCB5231CD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921221"/>
              </p:ext>
            </p:extLst>
          </p:nvPr>
        </p:nvGraphicFramePr>
        <p:xfrm>
          <a:off x="4143234" y="1691640"/>
          <a:ext cx="391272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815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  <a:gridCol w="1469030">
                  <a:extLst>
                    <a:ext uri="{9D8B030D-6E8A-4147-A177-3AD203B41FA5}">
                      <a16:colId xmlns:a16="http://schemas.microsoft.com/office/drawing/2014/main" val="442234700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22211360"/>
                    </a:ext>
                  </a:extLst>
                </a:gridCol>
              </a:tblGrid>
              <a:tr h="14865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year Survival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  <a:tr h="14865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90686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7E78D01-6DE8-8DE1-A7CF-A4AD659CF2FD}"/>
              </a:ext>
            </a:extLst>
          </p:cNvPr>
          <p:cNvSpPr txBox="1"/>
          <p:nvPr/>
        </p:nvSpPr>
        <p:spPr>
          <a:xfrm>
            <a:off x="8504794" y="3182779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PMID 28803748, 29194189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4D8D1C-6CD3-13DB-3D8F-1A6822811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79" y="4941224"/>
            <a:ext cx="5038725" cy="512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CD549E-1F8A-1255-F36C-77E20BC34E84}"/>
              </a:ext>
            </a:extLst>
          </p:cNvPr>
          <p:cNvSpPr txBox="1"/>
          <p:nvPr/>
        </p:nvSpPr>
        <p:spPr>
          <a:xfrm>
            <a:off x="4143234" y="5486590"/>
            <a:ext cx="987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www.nccn.org</a:t>
            </a:r>
          </a:p>
        </p:txBody>
      </p:sp>
    </p:spTree>
    <p:extLst>
      <p:ext uri="{BB962C8B-B14F-4D97-AF65-F5344CB8AC3E}">
        <p14:creationId xmlns:p14="http://schemas.microsoft.com/office/powerpoint/2010/main" val="664441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4AE3C3-54C5-9451-37F3-CD25A75A1CB9}"/>
              </a:ext>
            </a:extLst>
          </p:cNvPr>
          <p:cNvSpPr txBox="1"/>
          <p:nvPr/>
        </p:nvSpPr>
        <p:spPr>
          <a:xfrm>
            <a:off x="4587710" y="36235"/>
            <a:ext cx="310431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Ovarian Yolk Sac Tumor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2FD4C-CAC2-DBCE-A823-0ED3F9C3965A}"/>
              </a:ext>
            </a:extLst>
          </p:cNvPr>
          <p:cNvSpPr txBox="1"/>
          <p:nvPr/>
        </p:nvSpPr>
        <p:spPr>
          <a:xfrm>
            <a:off x="4842074" y="61912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History of its Discovery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7F791-FD93-8B30-358B-735EFB08549A}"/>
              </a:ext>
            </a:extLst>
          </p:cNvPr>
          <p:cNvSpPr txBox="1"/>
          <p:nvPr/>
        </p:nvSpPr>
        <p:spPr>
          <a:xfrm>
            <a:off x="590550" y="1514475"/>
            <a:ext cx="1094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First studied in early 1900’s, an era when “comparative morphology” drove tumor classification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88D4C-0CFA-654C-3D22-FA90922CA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09" y="3247576"/>
            <a:ext cx="1571625" cy="15849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A11FD9-9332-EDA2-599B-D1B3D4A41686}"/>
              </a:ext>
            </a:extLst>
          </p:cNvPr>
          <p:cNvSpPr txBox="1"/>
          <p:nvPr/>
        </p:nvSpPr>
        <p:spPr>
          <a:xfrm>
            <a:off x="3512952" y="2777271"/>
            <a:ext cx="1873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Tumor “X”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086BF-910E-22DA-0E1A-1E181065DCC0}"/>
              </a:ext>
            </a:extLst>
          </p:cNvPr>
          <p:cNvSpPr txBox="1"/>
          <p:nvPr/>
        </p:nvSpPr>
        <p:spPr>
          <a:xfrm>
            <a:off x="6956665" y="3275702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Developmental anatomy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Animal morphology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Other human tumors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5AEABF08-4C3A-1017-47C4-CD69041A30EF}"/>
              </a:ext>
            </a:extLst>
          </p:cNvPr>
          <p:cNvSpPr/>
          <p:nvPr/>
        </p:nvSpPr>
        <p:spPr>
          <a:xfrm>
            <a:off x="5356103" y="3411417"/>
            <a:ext cx="1479793" cy="62865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CCDEC-B9F5-9397-FE95-2B4F50B96D13}"/>
              </a:ext>
            </a:extLst>
          </p:cNvPr>
          <p:cNvSpPr txBox="1"/>
          <p:nvPr/>
        </p:nvSpPr>
        <p:spPr>
          <a:xfrm>
            <a:off x="7237653" y="2777271"/>
            <a:ext cx="205697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Pattern Matching</a:t>
            </a:r>
          </a:p>
        </p:txBody>
      </p:sp>
    </p:spTree>
    <p:extLst>
      <p:ext uri="{BB962C8B-B14F-4D97-AF65-F5344CB8AC3E}">
        <p14:creationId xmlns:p14="http://schemas.microsoft.com/office/powerpoint/2010/main" val="980453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224F0A-5119-DBF5-3D1F-458093DFBA6D}"/>
              </a:ext>
            </a:extLst>
          </p:cNvPr>
          <p:cNvSpPr txBox="1"/>
          <p:nvPr/>
        </p:nvSpPr>
        <p:spPr>
          <a:xfrm>
            <a:off x="1470513" y="291584"/>
            <a:ext cx="1762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Walter Schiller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1887-1960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52E73-140B-4B97-59D7-3F965CCD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18" y="1214914"/>
            <a:ext cx="1608113" cy="1771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524CAD-8C4F-F046-02E1-7357EF0B1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250" y="615475"/>
            <a:ext cx="5359121" cy="25156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95D52-F0FD-3BF7-0270-E15485243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4" y="3844824"/>
            <a:ext cx="4044151" cy="2812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7BA961-13B9-1A85-463C-E28592B01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801" y="3850870"/>
            <a:ext cx="4219575" cy="280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6A8ACD-751E-802D-9D1F-7813392604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82" r="24640" b="11899"/>
          <a:stretch/>
        </p:blipFill>
        <p:spPr>
          <a:xfrm>
            <a:off x="4219576" y="3844824"/>
            <a:ext cx="2728494" cy="2711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6BCBDF-5E49-E87B-C362-D47BA677C3F9}"/>
              </a:ext>
            </a:extLst>
          </p:cNvPr>
          <p:cNvSpPr txBox="1"/>
          <p:nvPr/>
        </p:nvSpPr>
        <p:spPr>
          <a:xfrm>
            <a:off x="259923" y="3429000"/>
            <a:ext cx="66881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Mesonephroma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a.k.a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“Yolk Sac Tumor”)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5B275D-969F-7166-F56E-2EAFA9069E72}"/>
              </a:ext>
            </a:extLst>
          </p:cNvPr>
          <p:cNvSpPr txBox="1"/>
          <p:nvPr/>
        </p:nvSpPr>
        <p:spPr>
          <a:xfrm>
            <a:off x="7934325" y="3452246"/>
            <a:ext cx="39977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Embryo: Mesonephric system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459182B-FBF9-5ABB-FDA5-A5A729E56623}"/>
              </a:ext>
            </a:extLst>
          </p:cNvPr>
          <p:cNvSpPr/>
          <p:nvPr/>
        </p:nvSpPr>
        <p:spPr>
          <a:xfrm rot="7664475">
            <a:off x="8230091" y="4422416"/>
            <a:ext cx="762000" cy="4857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51862C1-3546-8479-CDE1-AB05519F528A}"/>
              </a:ext>
            </a:extLst>
          </p:cNvPr>
          <p:cNvSpPr/>
          <p:nvPr/>
        </p:nvSpPr>
        <p:spPr>
          <a:xfrm rot="7664475">
            <a:off x="9733093" y="4174765"/>
            <a:ext cx="762000" cy="4857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63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116203-AD5E-559E-21EF-989F4DC77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25"/>
          <a:stretch/>
        </p:blipFill>
        <p:spPr>
          <a:xfrm>
            <a:off x="7941247" y="2100739"/>
            <a:ext cx="4250753" cy="4671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F8446-87E4-C63B-5139-E7FD00B5219E}"/>
              </a:ext>
            </a:extLst>
          </p:cNvPr>
          <p:cNvSpPr txBox="1"/>
          <p:nvPr/>
        </p:nvSpPr>
        <p:spPr>
          <a:xfrm>
            <a:off x="1470513" y="291584"/>
            <a:ext cx="1762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Walter Schiller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1887-1960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9C72E-A66E-93C9-CC6C-FC891DD68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18" y="1214914"/>
            <a:ext cx="1608113" cy="1771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A0F31-C1B3-2357-5FBD-7382BC505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21" y="2100739"/>
            <a:ext cx="2261103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183FDF-76A8-5665-9788-F38B49EA6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111" y="361951"/>
            <a:ext cx="6074281" cy="1097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2CD60-31A8-2767-BF12-F391F4EE36DF}"/>
              </a:ext>
            </a:extLst>
          </p:cNvPr>
          <p:cNvSpPr txBox="1"/>
          <p:nvPr/>
        </p:nvSpPr>
        <p:spPr>
          <a:xfrm>
            <a:off x="3393111" y="1731407"/>
            <a:ext cx="44168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Mesonephroma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a.k.a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“Yolk Sac Tumor”)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3F40E5-51EA-5C39-9EFA-8A0CD3C1789B}"/>
              </a:ext>
            </a:extLst>
          </p:cNvPr>
          <p:cNvSpPr txBox="1"/>
          <p:nvPr/>
        </p:nvSpPr>
        <p:spPr>
          <a:xfrm>
            <a:off x="8201025" y="1731407"/>
            <a:ext cx="36195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Renal Cell Carcinoma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54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E70526-9B4C-D0EA-6F30-E01898EF2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800874"/>
            <a:ext cx="1796198" cy="2088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164A1D-4F55-A6F3-0795-A75AA49A75A5}"/>
              </a:ext>
            </a:extLst>
          </p:cNvPr>
          <p:cNvSpPr txBox="1"/>
          <p:nvPr/>
        </p:nvSpPr>
        <p:spPr>
          <a:xfrm>
            <a:off x="1076325" y="154543"/>
            <a:ext cx="1796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Gunnar Teilum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1902-1980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3D55DD-6C35-DCE8-CABE-92F3B55A8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5175474" y="1821032"/>
            <a:ext cx="2176464" cy="3047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384A3-77EF-7CD7-6FB8-C585277A3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95"/>
          <a:stretch/>
        </p:blipFill>
        <p:spPr>
          <a:xfrm>
            <a:off x="9857013" y="1820745"/>
            <a:ext cx="2207172" cy="3047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1C2751-8643-771E-3531-BE60BF06B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334" y="1821032"/>
            <a:ext cx="2187979" cy="2971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53CF0D-0E73-3268-1B02-A67AB0C1F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321" y="1860700"/>
            <a:ext cx="2176465" cy="29679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84BBD4-95F4-6E42-506B-90EE56E1BEB2}"/>
              </a:ext>
            </a:extLst>
          </p:cNvPr>
          <p:cNvSpPr txBox="1"/>
          <p:nvPr/>
        </p:nvSpPr>
        <p:spPr>
          <a:xfrm>
            <a:off x="2975321" y="1335481"/>
            <a:ext cx="900790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Endodermal Sinuses of Rat Placenta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CD689-C755-B40A-5174-C0222DC077EB}"/>
              </a:ext>
            </a:extLst>
          </p:cNvPr>
          <p:cNvSpPr txBox="1"/>
          <p:nvPr/>
        </p:nvSpPr>
        <p:spPr>
          <a:xfrm>
            <a:off x="4399005" y="400764"/>
            <a:ext cx="561691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Tumor Patterns Resemble Rat Placenta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890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609AE8-A57A-801A-76EE-A7520DA52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925" y="1064391"/>
            <a:ext cx="3607713" cy="57075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0CB304-2CDE-6CE1-7622-A3B8401FCB9A}"/>
              </a:ext>
            </a:extLst>
          </p:cNvPr>
          <p:cNvSpPr txBox="1"/>
          <p:nvPr/>
        </p:nvSpPr>
        <p:spPr>
          <a:xfrm>
            <a:off x="1470513" y="291584"/>
            <a:ext cx="1762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Mathias Duval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1844-1907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E779B9-D47C-A641-AD9D-68FD142D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95" y="1064391"/>
            <a:ext cx="3026962" cy="3583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B069F4-2E81-5FCA-FBBA-C5B64867E82F}"/>
              </a:ext>
            </a:extLst>
          </p:cNvPr>
          <p:cNvSpPr txBox="1"/>
          <p:nvPr/>
        </p:nvSpPr>
        <p:spPr>
          <a:xfrm>
            <a:off x="5214937" y="291584"/>
            <a:ext cx="1762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Placenta of the Rat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0EDB91-361F-4AAD-4AF2-3A0FB0310A47}"/>
              </a:ext>
            </a:extLst>
          </p:cNvPr>
          <p:cNvSpPr txBox="1"/>
          <p:nvPr/>
        </p:nvSpPr>
        <p:spPr>
          <a:xfrm>
            <a:off x="8901113" y="291584"/>
            <a:ext cx="2347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Placental Endodermal Sinus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C1DDD2-A47C-BEF1-4DDE-F5BEECF51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280" y="1064391"/>
            <a:ext cx="2714625" cy="35433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D6479DF-8246-602F-1844-556C72295557}"/>
              </a:ext>
            </a:extLst>
          </p:cNvPr>
          <p:cNvCxnSpPr/>
          <p:nvPr/>
        </p:nvCxnSpPr>
        <p:spPr>
          <a:xfrm flipH="1">
            <a:off x="10639425" y="20955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FBD1309-B7FA-04CF-18DD-CEC738CA41CF}"/>
              </a:ext>
            </a:extLst>
          </p:cNvPr>
          <p:cNvCxnSpPr>
            <a:cxnSpLocks/>
          </p:cNvCxnSpPr>
          <p:nvPr/>
        </p:nvCxnSpPr>
        <p:spPr>
          <a:xfrm flipH="1">
            <a:off x="10639425" y="2863413"/>
            <a:ext cx="9102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566EAE8-BAC0-8526-3EF3-7BCE1975DF04}"/>
              </a:ext>
            </a:extLst>
          </p:cNvPr>
          <p:cNvSpPr txBox="1"/>
          <p:nvPr/>
        </p:nvSpPr>
        <p:spPr>
          <a:xfrm>
            <a:off x="11477625" y="1957000"/>
            <a:ext cx="624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Sinus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BED9D-2E8A-81F3-4097-2650CC7C2ED1}"/>
              </a:ext>
            </a:extLst>
          </p:cNvPr>
          <p:cNvSpPr txBox="1"/>
          <p:nvPr/>
        </p:nvSpPr>
        <p:spPr>
          <a:xfrm>
            <a:off x="11249026" y="2447916"/>
            <a:ext cx="942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Endoderm of  Yolk Sac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2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6E28B-1346-9F27-FCCD-C25C599F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800874"/>
            <a:ext cx="1796198" cy="2088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405053-9039-4AC9-017A-A1C4BA4A7A55}"/>
              </a:ext>
            </a:extLst>
          </p:cNvPr>
          <p:cNvSpPr txBox="1"/>
          <p:nvPr/>
        </p:nvSpPr>
        <p:spPr>
          <a:xfrm>
            <a:off x="1076325" y="154543"/>
            <a:ext cx="1796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Gunnar Teilum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1902-1980</a:t>
            </a:r>
          </a:p>
        </p:txBody>
      </p:sp>
      <p:pic>
        <p:nvPicPr>
          <p:cNvPr id="10" name="Picture 9" descr="A diagram of the internal organs&#10;&#10;Description automatically generated">
            <a:extLst>
              <a:ext uri="{FF2B5EF4-FFF2-40B4-BE49-F238E27FC236}">
                <a16:creationId xmlns:a16="http://schemas.microsoft.com/office/drawing/2014/main" id="{4ABCA231-BD65-506C-E695-8451544F3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21" y="1311017"/>
            <a:ext cx="6261100" cy="53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97408B-2760-AE76-28F9-D6141BB19D02}"/>
              </a:ext>
            </a:extLst>
          </p:cNvPr>
          <p:cNvSpPr txBox="1"/>
          <p:nvPr/>
        </p:nvSpPr>
        <p:spPr>
          <a:xfrm>
            <a:off x="3386182" y="477708"/>
            <a:ext cx="772949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Tumor Patterns Resemble Various Yolk Sac/Allantoic-derived Tissues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8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30649C-8895-83CC-C46E-607333608C22}"/>
              </a:ext>
            </a:extLst>
          </p:cNvPr>
          <p:cNvSpPr txBox="1"/>
          <p:nvPr/>
        </p:nvSpPr>
        <p:spPr>
          <a:xfrm>
            <a:off x="2805762" y="629497"/>
            <a:ext cx="6933658" cy="766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year old woman presented with a large ovarian mass 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cm solid and cystic, hemorrhagic and necrotic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E3E1D3-E64D-BCB3-5755-20DCEADED433}"/>
              </a:ext>
            </a:extLst>
          </p:cNvPr>
          <p:cNvSpPr txBox="1"/>
          <p:nvPr/>
        </p:nvSpPr>
        <p:spPr>
          <a:xfrm>
            <a:off x="5071520" y="74654"/>
            <a:ext cx="204895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Clinical 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34347-66C6-1045-03C5-5C19CE08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402395" y="1550404"/>
            <a:ext cx="7740393" cy="523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9074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618A7-0564-6C08-9E57-35E4E8712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"/>
          <a:stretch/>
        </p:blipFill>
        <p:spPr>
          <a:xfrm>
            <a:off x="3097247" y="1618730"/>
            <a:ext cx="8790133" cy="3369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59302-0F08-15E1-4A20-12353B9C6D90}"/>
              </a:ext>
            </a:extLst>
          </p:cNvPr>
          <p:cNvSpPr txBox="1"/>
          <p:nvPr/>
        </p:nvSpPr>
        <p:spPr>
          <a:xfrm>
            <a:off x="3188474" y="883503"/>
            <a:ext cx="417615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Polyvesicular pattern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Yolk Sac Tumor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D624E-09A4-CF7E-3909-B44D2041F6D5}"/>
              </a:ext>
            </a:extLst>
          </p:cNvPr>
          <p:cNvSpPr txBox="1"/>
          <p:nvPr/>
        </p:nvSpPr>
        <p:spPr>
          <a:xfrm>
            <a:off x="7578811" y="883503"/>
            <a:ext cx="417615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Allantoic remnant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40504-22FE-3016-43C1-A7C266684A7A}"/>
              </a:ext>
            </a:extLst>
          </p:cNvPr>
          <p:cNvSpPr txBox="1"/>
          <p:nvPr/>
        </p:nvSpPr>
        <p:spPr>
          <a:xfrm>
            <a:off x="6246855" y="5077588"/>
            <a:ext cx="2663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Figures from PMID: 22008025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6E28B-1346-9F27-FCCD-C25C599F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5" y="800874"/>
            <a:ext cx="1796198" cy="2088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405053-9039-4AC9-017A-A1C4BA4A7A55}"/>
              </a:ext>
            </a:extLst>
          </p:cNvPr>
          <p:cNvSpPr txBox="1"/>
          <p:nvPr/>
        </p:nvSpPr>
        <p:spPr>
          <a:xfrm>
            <a:off x="1076325" y="154543"/>
            <a:ext cx="1796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Gunnar Teilum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1902-1980</a:t>
            </a:r>
          </a:p>
        </p:txBody>
      </p:sp>
    </p:spTree>
    <p:extLst>
      <p:ext uri="{BB962C8B-B14F-4D97-AF65-F5344CB8AC3E}">
        <p14:creationId xmlns:p14="http://schemas.microsoft.com/office/powerpoint/2010/main" val="2516906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68217-8C60-75A5-D5FB-2AF384883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827" y="720300"/>
            <a:ext cx="8691014" cy="26160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C2BDD-C14C-E71A-10E8-A39A8FA7A45D}"/>
              </a:ext>
            </a:extLst>
          </p:cNvPr>
          <p:cNvSpPr txBox="1"/>
          <p:nvPr/>
        </p:nvSpPr>
        <p:spPr>
          <a:xfrm>
            <a:off x="5623480" y="3429000"/>
            <a:ext cx="3137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Cancer. 1959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PMID: 13837288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31C0E-1F50-E2F3-0F86-1C7B2EE09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5" y="800874"/>
            <a:ext cx="1796198" cy="2088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A5B465-E797-4DA1-D56D-3FD2F58D7061}"/>
              </a:ext>
            </a:extLst>
          </p:cNvPr>
          <p:cNvSpPr txBox="1"/>
          <p:nvPr/>
        </p:nvSpPr>
        <p:spPr>
          <a:xfrm>
            <a:off x="1076325" y="154543"/>
            <a:ext cx="1796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Gunnar Teilum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1902-1980</a:t>
            </a:r>
          </a:p>
        </p:txBody>
      </p:sp>
    </p:spTree>
    <p:extLst>
      <p:ext uri="{BB962C8B-B14F-4D97-AF65-F5344CB8AC3E}">
        <p14:creationId xmlns:p14="http://schemas.microsoft.com/office/powerpoint/2010/main" val="723859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DD171-EE83-15E7-18BD-4D24B6605D74}"/>
              </a:ext>
            </a:extLst>
          </p:cNvPr>
          <p:cNvSpPr txBox="1"/>
          <p:nvPr/>
        </p:nvSpPr>
        <p:spPr>
          <a:xfrm>
            <a:off x="1892220" y="93704"/>
            <a:ext cx="858029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Major Advance in Understanding the Histogenesis of Yolk Sac Tumor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AD39C-7983-821B-8D0A-C7ACC20A5F5E}"/>
              </a:ext>
            </a:extLst>
          </p:cNvPr>
          <p:cNvSpPr txBox="1"/>
          <p:nvPr/>
        </p:nvSpPr>
        <p:spPr>
          <a:xfrm>
            <a:off x="3848100" y="1143000"/>
            <a:ext cx="51380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1930’s:       Mesonephric origin  (Schiller)</a:t>
            </a:r>
          </a:p>
          <a:p>
            <a:pPr algn="l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1950’s:       Germ cell origin (Teilum)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CC395E-DB2B-C726-E0ED-F25E951ABFB2}"/>
              </a:ext>
            </a:extLst>
          </p:cNvPr>
          <p:cNvCxnSpPr/>
          <p:nvPr/>
        </p:nvCxnSpPr>
        <p:spPr>
          <a:xfrm>
            <a:off x="4275438" y="1544595"/>
            <a:ext cx="0" cy="469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CD6746-F766-F6BD-4C57-EFDC0A40AB8F}"/>
              </a:ext>
            </a:extLst>
          </p:cNvPr>
          <p:cNvCxnSpPr/>
          <p:nvPr/>
        </p:nvCxnSpPr>
        <p:spPr>
          <a:xfrm>
            <a:off x="6244282" y="1544595"/>
            <a:ext cx="0" cy="469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154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BD919-6DE0-6C60-3078-4EB28040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520" y="5143404"/>
            <a:ext cx="5892961" cy="14670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95883A-B5F1-E91D-9D47-2FAD577A3ABD}"/>
              </a:ext>
            </a:extLst>
          </p:cNvPr>
          <p:cNvSpPr txBox="1"/>
          <p:nvPr/>
        </p:nvSpPr>
        <p:spPr>
          <a:xfrm>
            <a:off x="5095875" y="6629694"/>
            <a:ext cx="20002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Cancer 1963.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PMID: 13955791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D1D44-09FA-0346-34CE-7F3B168DACD7}"/>
              </a:ext>
            </a:extLst>
          </p:cNvPr>
          <p:cNvSpPr txBox="1"/>
          <p:nvPr/>
        </p:nvSpPr>
        <p:spPr>
          <a:xfrm>
            <a:off x="3149520" y="93704"/>
            <a:ext cx="589296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Introduction of the term “Schiller-Duval Body”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C886C-2663-FB5D-868B-3B8AA623B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67" y="1676819"/>
            <a:ext cx="913796" cy="1006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BDCB53-F6A9-1893-BAF4-C4423A71D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22" y="3312991"/>
            <a:ext cx="1056274" cy="1250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6974D4-4546-1AE9-A225-AF0BFE89B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00652" y="-164010"/>
            <a:ext cx="4264307" cy="5965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4EC2B8-0B32-AB78-09E7-3524D634F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76" r="16227" b="49540"/>
          <a:stretch/>
        </p:blipFill>
        <p:spPr>
          <a:xfrm>
            <a:off x="1304926" y="1284093"/>
            <a:ext cx="1363388" cy="1730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15530-6FF3-6371-0CA4-1184DD852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483" y="3154276"/>
            <a:ext cx="1056274" cy="1378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BD333-54C0-049F-8D6E-782237A03681}"/>
              </a:ext>
            </a:extLst>
          </p:cNvPr>
          <p:cNvSpPr txBox="1"/>
          <p:nvPr/>
        </p:nvSpPr>
        <p:spPr>
          <a:xfrm>
            <a:off x="372467" y="1371154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Schiller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8A3F4-F339-D879-23A0-7F0D9BFFA795}"/>
              </a:ext>
            </a:extLst>
          </p:cNvPr>
          <p:cNvSpPr txBox="1"/>
          <p:nvPr/>
        </p:nvSpPr>
        <p:spPr>
          <a:xfrm>
            <a:off x="464569" y="3009791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Duval</a:t>
            </a:r>
          </a:p>
        </p:txBody>
      </p:sp>
    </p:spTree>
    <p:extLst>
      <p:ext uri="{BB962C8B-B14F-4D97-AF65-F5344CB8AC3E}">
        <p14:creationId xmlns:p14="http://schemas.microsoft.com/office/powerpoint/2010/main" val="3235623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8B718-1031-730A-F540-0B49117B1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587" y="1190625"/>
            <a:ext cx="4524375" cy="541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28E6A-3801-5ABD-AADC-2B796A403384}"/>
              </a:ext>
            </a:extLst>
          </p:cNvPr>
          <p:cNvSpPr txBox="1"/>
          <p:nvPr/>
        </p:nvSpPr>
        <p:spPr>
          <a:xfrm>
            <a:off x="1638300" y="1268968"/>
            <a:ext cx="1796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Gunnar Teilum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1902-1980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010A4-6FB4-3168-8318-C6CD0FA82573}"/>
              </a:ext>
            </a:extLst>
          </p:cNvPr>
          <p:cNvSpPr txBox="1"/>
          <p:nvPr/>
        </p:nvSpPr>
        <p:spPr>
          <a:xfrm>
            <a:off x="2496617" y="150854"/>
            <a:ext cx="719876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Should Yolk Sac Tumor Have Been Called Teilum Tumor ?</a:t>
            </a:r>
          </a:p>
        </p:txBody>
      </p:sp>
    </p:spTree>
    <p:extLst>
      <p:ext uri="{BB962C8B-B14F-4D97-AF65-F5344CB8AC3E}">
        <p14:creationId xmlns:p14="http://schemas.microsoft.com/office/powerpoint/2010/main" val="2141781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FE661-FBB9-9A00-F65A-AC8EE826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91" y="553549"/>
            <a:ext cx="4212092" cy="5534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F45A4-E355-11C8-9E20-1416CF37B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565" y="419100"/>
            <a:ext cx="6686550" cy="1685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56841-356C-2A76-88B7-C86B754D2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637" y="2052037"/>
            <a:ext cx="2325234" cy="1697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A3C25-776C-D7B7-722B-2A7FA32B5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572" y="2076686"/>
            <a:ext cx="2289720" cy="1580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75896-E81D-F798-186D-510F22C5E9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98"/>
          <a:stretch/>
        </p:blipFill>
        <p:spPr>
          <a:xfrm>
            <a:off x="5546965" y="4287794"/>
            <a:ext cx="6350244" cy="2547659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1CC7667-D3E2-34CF-2202-516B5EAA487B}"/>
              </a:ext>
            </a:extLst>
          </p:cNvPr>
          <p:cNvSpPr/>
          <p:nvPr/>
        </p:nvSpPr>
        <p:spPr>
          <a:xfrm rot="2520059">
            <a:off x="6430297" y="4175352"/>
            <a:ext cx="463447" cy="22488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00F71-FDAE-0D79-C9EA-0C0F8FB5A0DD}"/>
              </a:ext>
            </a:extLst>
          </p:cNvPr>
          <p:cNvSpPr txBox="1"/>
          <p:nvPr/>
        </p:nvSpPr>
        <p:spPr>
          <a:xfrm>
            <a:off x="1643449" y="9336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Edition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B04A9F-D81F-B3C2-E08B-2E08666AA7EF}"/>
              </a:ext>
            </a:extLst>
          </p:cNvPr>
          <p:cNvSpPr txBox="1"/>
          <p:nvPr/>
        </p:nvSpPr>
        <p:spPr>
          <a:xfrm>
            <a:off x="5546965" y="3749998"/>
            <a:ext cx="1618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Gunnar Teilum</a:t>
            </a:r>
          </a:p>
        </p:txBody>
      </p:sp>
    </p:spTree>
    <p:extLst>
      <p:ext uri="{BB962C8B-B14F-4D97-AF65-F5344CB8AC3E}">
        <p14:creationId xmlns:p14="http://schemas.microsoft.com/office/powerpoint/2010/main" val="1082137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FE661-FBB9-9A00-F65A-AC8EE826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91" y="553549"/>
            <a:ext cx="4212092" cy="5534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F45A4-E355-11C8-9E20-1416CF37B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565" y="419100"/>
            <a:ext cx="6686550" cy="1685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56841-356C-2A76-88B7-C86B754D2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637" y="2052037"/>
            <a:ext cx="2325234" cy="1697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A3C25-776C-D7B7-722B-2A7FA32B5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572" y="2076686"/>
            <a:ext cx="2289720" cy="1580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75896-E81D-F798-186D-510F22C5E9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98"/>
          <a:stretch/>
        </p:blipFill>
        <p:spPr>
          <a:xfrm>
            <a:off x="5546965" y="4287794"/>
            <a:ext cx="6350244" cy="2547659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1CC7667-D3E2-34CF-2202-516B5EAA487B}"/>
              </a:ext>
            </a:extLst>
          </p:cNvPr>
          <p:cNvSpPr/>
          <p:nvPr/>
        </p:nvSpPr>
        <p:spPr>
          <a:xfrm rot="2520059">
            <a:off x="9420517" y="4216046"/>
            <a:ext cx="598164" cy="18069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00F71-FDAE-0D79-C9EA-0C0F8FB5A0DD}"/>
              </a:ext>
            </a:extLst>
          </p:cNvPr>
          <p:cNvSpPr txBox="1"/>
          <p:nvPr/>
        </p:nvSpPr>
        <p:spPr>
          <a:xfrm>
            <a:off x="1643449" y="9336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Edition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E3730D-DCA3-2EAD-A2F8-D54DFD40BA6F}"/>
              </a:ext>
            </a:extLst>
          </p:cNvPr>
          <p:cNvSpPr txBox="1"/>
          <p:nvPr/>
        </p:nvSpPr>
        <p:spPr>
          <a:xfrm>
            <a:off x="5546965" y="3749998"/>
            <a:ext cx="1618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Gunnar Teilum</a:t>
            </a:r>
          </a:p>
        </p:txBody>
      </p:sp>
      <p:sp>
        <p:nvSpPr>
          <p:cNvPr id="11" name="Arrow: Right 5">
            <a:extLst>
              <a:ext uri="{FF2B5EF4-FFF2-40B4-BE49-F238E27FC236}">
                <a16:creationId xmlns:a16="http://schemas.microsoft.com/office/drawing/2014/main" id="{D2C05C66-07B7-26F7-B5FB-204FD202F5A2}"/>
              </a:ext>
            </a:extLst>
          </p:cNvPr>
          <p:cNvSpPr/>
          <p:nvPr/>
        </p:nvSpPr>
        <p:spPr>
          <a:xfrm rot="2520059">
            <a:off x="6339854" y="4216046"/>
            <a:ext cx="598164" cy="18069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78959-C707-057D-5DF4-55F6A16D563E}"/>
              </a:ext>
            </a:extLst>
          </p:cNvPr>
          <p:cNvSpPr txBox="1"/>
          <p:nvPr/>
        </p:nvSpPr>
        <p:spPr>
          <a:xfrm>
            <a:off x="7912827" y="3792968"/>
            <a:ext cx="3425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Humberto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Torloni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Antonio Luisi</a:t>
            </a:r>
          </a:p>
        </p:txBody>
      </p:sp>
      <p:sp>
        <p:nvSpPr>
          <p:cNvPr id="14" name="Arrow: Right 5">
            <a:extLst>
              <a:ext uri="{FF2B5EF4-FFF2-40B4-BE49-F238E27FC236}">
                <a16:creationId xmlns:a16="http://schemas.microsoft.com/office/drawing/2014/main" id="{BA700F0E-E9EC-53F2-13E7-599B0D775535}"/>
              </a:ext>
            </a:extLst>
          </p:cNvPr>
          <p:cNvSpPr/>
          <p:nvPr/>
        </p:nvSpPr>
        <p:spPr>
          <a:xfrm rot="2520059">
            <a:off x="10426113" y="4216044"/>
            <a:ext cx="598164" cy="18069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7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D4A8D2-FFEE-7EAE-38DA-20839E33823F}"/>
              </a:ext>
            </a:extLst>
          </p:cNvPr>
          <p:cNvSpPr txBox="1"/>
          <p:nvPr/>
        </p:nvSpPr>
        <p:spPr>
          <a:xfrm>
            <a:off x="1915721" y="121564"/>
            <a:ext cx="836055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Alpha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FetoProtein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(AFP) Staining Demonstrated in Yolk Sac Tumor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96F0ED-5723-F207-1A97-F3F3556224D3}"/>
              </a:ext>
            </a:extLst>
          </p:cNvPr>
          <p:cNvSpPr txBox="1"/>
          <p:nvPr/>
        </p:nvSpPr>
        <p:spPr>
          <a:xfrm>
            <a:off x="5285603" y="6459437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PMID: 4136799</a:t>
            </a:r>
          </a:p>
        </p:txBody>
      </p:sp>
      <p:pic>
        <p:nvPicPr>
          <p:cNvPr id="6" name="Picture 5" descr="A document with text on it&#10;&#10;Description automatically generated">
            <a:extLst>
              <a:ext uri="{FF2B5EF4-FFF2-40B4-BE49-F238E27FC236}">
                <a16:creationId xmlns:a16="http://schemas.microsoft.com/office/drawing/2014/main" id="{011B1F81-DF1D-A2C2-CF99-722E6983C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12" y="1768390"/>
            <a:ext cx="7772400" cy="29771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BBF66E-FF8D-CB0C-8AE0-97E8C9E2C245}"/>
              </a:ext>
            </a:extLst>
          </p:cNvPr>
          <p:cNvSpPr txBox="1"/>
          <p:nvPr/>
        </p:nvSpPr>
        <p:spPr>
          <a:xfrm>
            <a:off x="4005139" y="812085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Further link to germ cell origin of tumor</a:t>
            </a:r>
          </a:p>
        </p:txBody>
      </p:sp>
    </p:spTree>
    <p:extLst>
      <p:ext uri="{BB962C8B-B14F-4D97-AF65-F5344CB8AC3E}">
        <p14:creationId xmlns:p14="http://schemas.microsoft.com/office/powerpoint/2010/main" val="4252985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822AD-40C8-53D7-7C58-23DB24CAE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10" y="619124"/>
            <a:ext cx="4087241" cy="6010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FF6183-F52C-B8D7-BA10-6DA510187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619124"/>
            <a:ext cx="7243763" cy="23396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F57109-A81E-D759-550D-2E8AF70C87CB}"/>
              </a:ext>
            </a:extLst>
          </p:cNvPr>
          <p:cNvSpPr txBox="1"/>
          <p:nvPr/>
        </p:nvSpPr>
        <p:spPr>
          <a:xfrm>
            <a:off x="1643449" y="93363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780577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25A797-EF9F-4B1D-F1E9-0A1B74547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"/>
          <a:stretch/>
        </p:blipFill>
        <p:spPr>
          <a:xfrm>
            <a:off x="5293202" y="2326979"/>
            <a:ext cx="3460274" cy="79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25831-CA89-B7C4-3165-4C0531253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48" y="728663"/>
            <a:ext cx="4773125" cy="5800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19F8B-C60A-517A-A982-5786E42758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9"/>
          <a:stretch/>
        </p:blipFill>
        <p:spPr>
          <a:xfrm>
            <a:off x="5293201" y="1464967"/>
            <a:ext cx="6800938" cy="8620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121C00-DB09-A905-6940-20969E8F3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6" r="3871"/>
          <a:stretch/>
        </p:blipFill>
        <p:spPr>
          <a:xfrm>
            <a:off x="5220753" y="701129"/>
            <a:ext cx="2047876" cy="571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350C1-2891-3B44-B44D-D41E62E99CF6}"/>
              </a:ext>
            </a:extLst>
          </p:cNvPr>
          <p:cNvSpPr txBox="1"/>
          <p:nvPr/>
        </p:nvSpPr>
        <p:spPr>
          <a:xfrm>
            <a:off x="5293201" y="4020843"/>
            <a:ext cx="577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Proposal to call these Primitive Endodermal Tumor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03791-A671-1FC6-E4FA-6523F6EAA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09783"/>
            <a:ext cx="4773125" cy="2019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7680A-2F4B-0D6C-9E0C-BFE2516D812A}"/>
              </a:ext>
            </a:extLst>
          </p:cNvPr>
          <p:cNvSpPr txBox="1"/>
          <p:nvPr/>
        </p:nvSpPr>
        <p:spPr>
          <a:xfrm>
            <a:off x="1643449" y="93363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7870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029BE-EA51-2B4E-BD08-02B7B999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564" y="0"/>
            <a:ext cx="7486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20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430FED-C666-F5ED-5187-8B3352E5C46F}"/>
              </a:ext>
            </a:extLst>
          </p:cNvPr>
          <p:cNvSpPr txBox="1"/>
          <p:nvPr/>
        </p:nvSpPr>
        <p:spPr>
          <a:xfrm>
            <a:off x="2127647" y="85695"/>
            <a:ext cx="793670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Case Presentation Diagnosis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BC21E-4411-6AEB-B032-2986CAD1F765}"/>
              </a:ext>
            </a:extLst>
          </p:cNvPr>
          <p:cNvSpPr txBox="1"/>
          <p:nvPr/>
        </p:nvSpPr>
        <p:spPr>
          <a:xfrm>
            <a:off x="4864315" y="1181100"/>
            <a:ext cx="2463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Yolk Sac Tumor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AFB74-F3B3-7C11-0720-6869115E85AF}"/>
              </a:ext>
            </a:extLst>
          </p:cNvPr>
          <p:cNvSpPr txBox="1"/>
          <p:nvPr/>
        </p:nvSpPr>
        <p:spPr>
          <a:xfrm>
            <a:off x="3595143" y="2323445"/>
            <a:ext cx="5227713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Does this correlate with the clinical context ?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E179D37-4172-E915-AD93-439B26C0BBA3}"/>
              </a:ext>
            </a:extLst>
          </p:cNvPr>
          <p:cNvSpPr/>
          <p:nvPr/>
        </p:nvSpPr>
        <p:spPr>
          <a:xfrm>
            <a:off x="5594636" y="4134446"/>
            <a:ext cx="1228725" cy="101917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A2BCC-C670-1FDD-BD15-40EF737E168F}"/>
              </a:ext>
            </a:extLst>
          </p:cNvPr>
          <p:cNvSpPr txBox="1"/>
          <p:nvPr/>
        </p:nvSpPr>
        <p:spPr>
          <a:xfrm>
            <a:off x="4996967" y="3608431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Clinical History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61DAB-A09D-2FB1-8D95-CE37507F9854}"/>
              </a:ext>
            </a:extLst>
          </p:cNvPr>
          <p:cNvSpPr txBox="1"/>
          <p:nvPr/>
        </p:nvSpPr>
        <p:spPr>
          <a:xfrm rot="19706359">
            <a:off x="3831019" y="4891683"/>
            <a:ext cx="2066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Macroscopic</a:t>
            </a:r>
          </a:p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Pathology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0D349-9474-0B2D-84D0-0360C3802AD7}"/>
              </a:ext>
            </a:extLst>
          </p:cNvPr>
          <p:cNvSpPr txBox="1"/>
          <p:nvPr/>
        </p:nvSpPr>
        <p:spPr>
          <a:xfrm rot="1591989">
            <a:off x="6652151" y="4891682"/>
            <a:ext cx="209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Microscopic</a:t>
            </a:r>
          </a:p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Pathology</a:t>
            </a:r>
          </a:p>
        </p:txBody>
      </p:sp>
    </p:spTree>
    <p:extLst>
      <p:ext uri="{BB962C8B-B14F-4D97-AF65-F5344CB8AC3E}">
        <p14:creationId xmlns:p14="http://schemas.microsoft.com/office/powerpoint/2010/main" val="225630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5BC21E-4411-6AEB-B032-2986CAD1F765}"/>
              </a:ext>
            </a:extLst>
          </p:cNvPr>
          <p:cNvSpPr txBox="1"/>
          <p:nvPr/>
        </p:nvSpPr>
        <p:spPr>
          <a:xfrm>
            <a:off x="4864315" y="1181100"/>
            <a:ext cx="2463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Yolk Sac Tumor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731A6-1344-09FD-7BD3-C0492A48CFE8}"/>
              </a:ext>
            </a:extLst>
          </p:cNvPr>
          <p:cNvSpPr txBox="1"/>
          <p:nvPr/>
        </p:nvSpPr>
        <p:spPr>
          <a:xfrm>
            <a:off x="2743200" y="4019199"/>
            <a:ext cx="7448550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50 year old woman presented with a large ovarian mass</a:t>
            </a:r>
            <a:endParaRPr lang="en-US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AFB74-F3B3-7C11-0720-6869115E85AF}"/>
              </a:ext>
            </a:extLst>
          </p:cNvPr>
          <p:cNvSpPr txBox="1"/>
          <p:nvPr/>
        </p:nvSpPr>
        <p:spPr>
          <a:xfrm>
            <a:off x="3595143" y="2323445"/>
            <a:ext cx="5227713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Does this correlate with the clinical context 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4C33D11-2634-5C93-7D72-E6E594CF8F74}"/>
              </a:ext>
            </a:extLst>
          </p:cNvPr>
          <p:cNvSpPr/>
          <p:nvPr/>
        </p:nvSpPr>
        <p:spPr>
          <a:xfrm rot="5400000">
            <a:off x="2809875" y="3347685"/>
            <a:ext cx="847725" cy="4953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A4C5B-08B9-9A5B-A7F2-5AEE127D6315}"/>
              </a:ext>
            </a:extLst>
          </p:cNvPr>
          <p:cNvSpPr txBox="1"/>
          <p:nvPr/>
        </p:nvSpPr>
        <p:spPr>
          <a:xfrm>
            <a:off x="2127647" y="85695"/>
            <a:ext cx="793670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Case Presentation Diagnosis</a:t>
            </a:r>
          </a:p>
        </p:txBody>
      </p:sp>
    </p:spTree>
    <p:extLst>
      <p:ext uri="{BB962C8B-B14F-4D97-AF65-F5344CB8AC3E}">
        <p14:creationId xmlns:p14="http://schemas.microsoft.com/office/powerpoint/2010/main" val="3838801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009650"/>
            <a:ext cx="9525000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4016" y="84237"/>
            <a:ext cx="66390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Bimodal Age Distribution of Ovarian Yolk Sac Tumor</a:t>
            </a:r>
          </a:p>
        </p:txBody>
      </p:sp>
      <p:sp>
        <p:nvSpPr>
          <p:cNvPr id="4" name="Rectangle 3"/>
          <p:cNvSpPr/>
          <p:nvPr/>
        </p:nvSpPr>
        <p:spPr>
          <a:xfrm>
            <a:off x="5512223" y="6482834"/>
            <a:ext cx="12426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PMID: 22252431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B19C14E-FFDC-547A-1EFE-FA422739AC35}"/>
              </a:ext>
            </a:extLst>
          </p:cNvPr>
          <p:cNvSpPr/>
          <p:nvPr/>
        </p:nvSpPr>
        <p:spPr>
          <a:xfrm rot="5400000">
            <a:off x="6981827" y="2680936"/>
            <a:ext cx="847725" cy="4953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51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C6C6F8-C47E-0F91-6913-F96BAF77B113}"/>
              </a:ext>
            </a:extLst>
          </p:cNvPr>
          <p:cNvSpPr txBox="1"/>
          <p:nvPr/>
        </p:nvSpPr>
        <p:spPr>
          <a:xfrm>
            <a:off x="1470022" y="84237"/>
            <a:ext cx="925195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Ovarian/Endometrial Yolk Sac Tumor Presenting Beyond Reproductive Age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FD08A56D-0C6B-8799-FAA9-5AFD238C4C5C}"/>
              </a:ext>
            </a:extLst>
          </p:cNvPr>
          <p:cNvSpPr txBox="1"/>
          <p:nvPr/>
        </p:nvSpPr>
        <p:spPr>
          <a:xfrm>
            <a:off x="4292841" y="6567844"/>
            <a:ext cx="43492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PMID  21804392 ; 8764742 ; 27334714 ; 29106744; 32558949; 32404953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3D0D0-62BF-F2B1-0627-2BCA71391EFA}"/>
              </a:ext>
            </a:extLst>
          </p:cNvPr>
          <p:cNvSpPr txBox="1"/>
          <p:nvPr/>
        </p:nvSpPr>
        <p:spPr>
          <a:xfrm>
            <a:off x="435636" y="1200150"/>
            <a:ext cx="1004313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Most are associated with ovarian/endometrial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carcinoma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or endometriosis</a:t>
            </a:r>
          </a:p>
          <a:p>
            <a:pPr algn="l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Exhibit molecular alterations of the ovarian/endometrial carcinoma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Behavior: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Adverse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(compared to conventional yolk sac tumor)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Require treatment based on the carcinoma	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39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9769E-7310-79C6-8BB1-DBB490FB4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23825" y="793527"/>
            <a:ext cx="7429500" cy="502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ED729F8-DEDA-2F61-5E80-C6E295044134}"/>
              </a:ext>
            </a:extLst>
          </p:cNvPr>
          <p:cNvSpPr/>
          <p:nvPr/>
        </p:nvSpPr>
        <p:spPr>
          <a:xfrm>
            <a:off x="7848600" y="2667000"/>
            <a:ext cx="1143000" cy="76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7C28D-BF8F-72E3-2BB3-62AF4C566279}"/>
              </a:ext>
            </a:extLst>
          </p:cNvPr>
          <p:cNvSpPr txBox="1"/>
          <p:nvPr/>
        </p:nvSpPr>
        <p:spPr>
          <a:xfrm>
            <a:off x="2124303" y="74712"/>
            <a:ext cx="794339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More Tissue Examined to Search for Under-sampled Carcinoma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E56CC-13A2-A34C-C9D9-7C8189EDA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557" y="1857375"/>
            <a:ext cx="961139" cy="1033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970754-B9A1-6771-DEC3-8CC0EDF6E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62" y="1857375"/>
            <a:ext cx="961139" cy="1033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11547-6046-E1BC-7ED1-58E47BBD2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7037" y="1857375"/>
            <a:ext cx="961139" cy="1033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82E694-F627-BBB5-A8AA-7F0881897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381" y="2933702"/>
            <a:ext cx="961139" cy="1033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AD7AC-9216-0DF4-9D39-8C7267631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086" y="2933702"/>
            <a:ext cx="961139" cy="1033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5B6EDD-9B6A-9ADB-551D-AAA68C61C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861" y="2933702"/>
            <a:ext cx="961139" cy="1033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188BC6-35E3-6FEB-442E-D84D429B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947" y="4114800"/>
            <a:ext cx="961139" cy="10334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F0706E-5B4B-0CCC-341D-1D426D719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652" y="4114800"/>
            <a:ext cx="961139" cy="1033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42BF24-0E95-B2FC-840D-778BCC03F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427" y="4114800"/>
            <a:ext cx="961139" cy="10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4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3" y="1231900"/>
            <a:ext cx="6788048" cy="4673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9730912">
            <a:off x="2243498" y="3477491"/>
            <a:ext cx="4938698" cy="27305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137265" y="4555375"/>
            <a:ext cx="2395105" cy="498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36491" y="2062376"/>
            <a:ext cx="5147409" cy="39118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39416" y="104723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YST component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A26F7-8444-61C0-8D9B-61D02EBFE438}"/>
              </a:ext>
            </a:extLst>
          </p:cNvPr>
          <p:cNvSpPr txBox="1"/>
          <p:nvPr/>
        </p:nvSpPr>
        <p:spPr>
          <a:xfrm>
            <a:off x="4325226" y="65949"/>
            <a:ext cx="35415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Additional Tissue Sampling</a:t>
            </a:r>
          </a:p>
        </p:txBody>
      </p:sp>
    </p:spTree>
    <p:extLst>
      <p:ext uri="{BB962C8B-B14F-4D97-AF65-F5344CB8AC3E}">
        <p14:creationId xmlns:p14="http://schemas.microsoft.com/office/powerpoint/2010/main" val="553517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3" y="1231900"/>
            <a:ext cx="6788048" cy="4673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66800" y="1066800"/>
            <a:ext cx="3251200" cy="27305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75462" y="2432050"/>
            <a:ext cx="407323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104" y="1494333"/>
            <a:ext cx="4754896" cy="41487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15259" y="106680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Glandular and squamous component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749042-F0B7-EBCE-2116-4CEABD28FD94}"/>
              </a:ext>
            </a:extLst>
          </p:cNvPr>
          <p:cNvSpPr txBox="1"/>
          <p:nvPr/>
        </p:nvSpPr>
        <p:spPr>
          <a:xfrm>
            <a:off x="4325226" y="65949"/>
            <a:ext cx="35415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Additional Tissue Sampling</a:t>
            </a:r>
          </a:p>
        </p:txBody>
      </p:sp>
    </p:spTree>
    <p:extLst>
      <p:ext uri="{BB962C8B-B14F-4D97-AF65-F5344CB8AC3E}">
        <p14:creationId xmlns:p14="http://schemas.microsoft.com/office/powerpoint/2010/main" val="1600982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4C9A6-F723-45AB-7A7F-AAC7341F2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387"/>
          <a:stretch/>
        </p:blipFill>
        <p:spPr>
          <a:xfrm>
            <a:off x="6368565" y="683249"/>
            <a:ext cx="5709136" cy="6174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3C0FC-0E72-7DFA-F42B-9F0AB71AA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" y="683248"/>
            <a:ext cx="5753023" cy="6174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6F040-6EB8-DE9B-7EC0-E60DDDFE2BB0}"/>
              </a:ext>
            </a:extLst>
          </p:cNvPr>
          <p:cNvSpPr txBox="1"/>
          <p:nvPr/>
        </p:nvSpPr>
        <p:spPr>
          <a:xfrm>
            <a:off x="4537072" y="95250"/>
            <a:ext cx="330411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Endometrioid Carcinoma </a:t>
            </a:r>
          </a:p>
        </p:txBody>
      </p:sp>
    </p:spTree>
    <p:extLst>
      <p:ext uri="{BB962C8B-B14F-4D97-AF65-F5344CB8AC3E}">
        <p14:creationId xmlns:p14="http://schemas.microsoft.com/office/powerpoint/2010/main" val="476135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EF261-7686-7155-BC35-B9ED885FC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5418453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9E9B8F-E30C-84EA-3F10-BF09D4CC8E5E}"/>
              </a:ext>
            </a:extLst>
          </p:cNvPr>
          <p:cNvSpPr txBox="1"/>
          <p:nvPr/>
        </p:nvSpPr>
        <p:spPr>
          <a:xfrm>
            <a:off x="4537072" y="95250"/>
            <a:ext cx="330411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Endometrioid Carcinoma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48BBD-3282-3330-D494-F546513BC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69"/>
          <a:stretch/>
        </p:blipFill>
        <p:spPr>
          <a:xfrm rot="16200000">
            <a:off x="4510156" y="2443227"/>
            <a:ext cx="5407167" cy="3193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1D1B6B-1021-E030-8E17-7DC4AE93F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80" b="4159"/>
          <a:stretch/>
        </p:blipFill>
        <p:spPr>
          <a:xfrm rot="16200000">
            <a:off x="7939152" y="2490851"/>
            <a:ext cx="5407169" cy="3098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9B58B1-D3B2-739C-CA32-1091A2314C36}"/>
              </a:ext>
            </a:extLst>
          </p:cNvPr>
          <p:cNvSpPr txBox="1"/>
          <p:nvPr/>
        </p:nvSpPr>
        <p:spPr>
          <a:xfrm>
            <a:off x="5616851" y="847725"/>
            <a:ext cx="319377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72F8D-DDDC-ABBD-EAB2-6BA6086C3AD3}"/>
              </a:ext>
            </a:extLst>
          </p:cNvPr>
          <p:cNvSpPr txBox="1"/>
          <p:nvPr/>
        </p:nvSpPr>
        <p:spPr>
          <a:xfrm>
            <a:off x="9093473" y="857250"/>
            <a:ext cx="309852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SALL4</a:t>
            </a:r>
          </a:p>
        </p:txBody>
      </p:sp>
    </p:spTree>
    <p:extLst>
      <p:ext uri="{BB962C8B-B14F-4D97-AF65-F5344CB8AC3E}">
        <p14:creationId xmlns:p14="http://schemas.microsoft.com/office/powerpoint/2010/main" val="111313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5BC21E-4411-6AEB-B032-2986CAD1F765}"/>
              </a:ext>
            </a:extLst>
          </p:cNvPr>
          <p:cNvSpPr txBox="1"/>
          <p:nvPr/>
        </p:nvSpPr>
        <p:spPr>
          <a:xfrm>
            <a:off x="4864315" y="1181100"/>
            <a:ext cx="2463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Yolk Sac Tumor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50D89F-0735-496A-6543-B0DE33D8F2EC}"/>
              </a:ext>
            </a:extLst>
          </p:cNvPr>
          <p:cNvSpPr txBox="1"/>
          <p:nvPr/>
        </p:nvSpPr>
        <p:spPr>
          <a:xfrm>
            <a:off x="2127645" y="2338060"/>
            <a:ext cx="793670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Revised Diagnosis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FA34E-A359-ABA4-656C-4E6C466462BC}"/>
              </a:ext>
            </a:extLst>
          </p:cNvPr>
          <p:cNvCxnSpPr/>
          <p:nvPr/>
        </p:nvCxnSpPr>
        <p:spPr>
          <a:xfrm>
            <a:off x="5095875" y="885825"/>
            <a:ext cx="2085975" cy="111442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85B5C8-9112-4FC6-D99D-9D37D0BB2B7E}"/>
              </a:ext>
            </a:extLst>
          </p:cNvPr>
          <p:cNvCxnSpPr>
            <a:cxnSpLocks/>
          </p:cNvCxnSpPr>
          <p:nvPr/>
        </p:nvCxnSpPr>
        <p:spPr>
          <a:xfrm flipV="1">
            <a:off x="5095875" y="885825"/>
            <a:ext cx="1917874" cy="111442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772DC9A-DA34-4DCF-C0F7-3CBD898E873A}"/>
              </a:ext>
            </a:extLst>
          </p:cNvPr>
          <p:cNvSpPr txBox="1"/>
          <p:nvPr/>
        </p:nvSpPr>
        <p:spPr>
          <a:xfrm>
            <a:off x="1839106" y="3494365"/>
            <a:ext cx="8884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Endometrioid Carcinoma with Yolk Sac Tumor-like Features</a:t>
            </a:r>
          </a:p>
          <a:p>
            <a:pPr algn="l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a.k.a. “Somatically-derived Yolk Sac Tumor”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03E00-46D2-EAD6-80BC-2A3500AEF493}"/>
              </a:ext>
            </a:extLst>
          </p:cNvPr>
          <p:cNvSpPr txBox="1"/>
          <p:nvPr/>
        </p:nvSpPr>
        <p:spPr>
          <a:xfrm>
            <a:off x="2127647" y="85695"/>
            <a:ext cx="793670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Case Presentation Diagnosis</a:t>
            </a:r>
          </a:p>
        </p:txBody>
      </p:sp>
    </p:spTree>
    <p:extLst>
      <p:ext uri="{BB962C8B-B14F-4D97-AF65-F5344CB8AC3E}">
        <p14:creationId xmlns:p14="http://schemas.microsoft.com/office/powerpoint/2010/main" val="3537995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D3BDB-E00F-0E23-962C-47910370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555" y="447675"/>
            <a:ext cx="8874889" cy="6410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B69AAA-9D79-0D22-5942-F0AC401C334B}"/>
              </a:ext>
            </a:extLst>
          </p:cNvPr>
          <p:cNvSpPr txBox="1"/>
          <p:nvPr/>
        </p:nvSpPr>
        <p:spPr>
          <a:xfrm>
            <a:off x="1658556" y="0"/>
            <a:ext cx="887488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Multiple growth patterns</a:t>
            </a:r>
          </a:p>
        </p:txBody>
      </p:sp>
    </p:spTree>
    <p:extLst>
      <p:ext uri="{BB962C8B-B14F-4D97-AF65-F5344CB8AC3E}">
        <p14:creationId xmlns:p14="http://schemas.microsoft.com/office/powerpoint/2010/main" val="768150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470" y="67013"/>
            <a:ext cx="457106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Somatically-derived Yolk Sac Tumor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700" y="1123950"/>
            <a:ext cx="22621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Definition: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Clinical setting: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Clinical significance: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0351" y="1644253"/>
            <a:ext cx="940520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YST-like features co-existing with carcinoma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(any histotype)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or endometriosis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Post-reproductive 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Mostly occurs in primary ovarian tumors, but may be primary endometrial tumor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Behavior is based on the carcinoma,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the YST component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Poor prognosis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Chemotherapy should be defined by the carcinoma,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just the YST component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4024" y="6561613"/>
            <a:ext cx="43492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PMID  21804392 ; 8764742 ; 27334714 ; 29106744; 32558949; 32404953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1232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172" y="781526"/>
            <a:ext cx="256993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component: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Carcinoma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component: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0139" y="1263253"/>
            <a:ext cx="9580571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 morphology and immunophenotype as classical YST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histotypes have been reported;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rare cases of endometriosis-only or YST-only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424569" y="1713786"/>
          <a:ext cx="286587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878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8744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Growth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Glandular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Papillary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Reticular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329430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82590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Hepatoid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301216"/>
                  </a:ext>
                </a:extLst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 rot="10800000">
            <a:off x="7410450" y="3273425"/>
            <a:ext cx="285750" cy="258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3224014"/>
            <a:ext cx="4366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Likely explanation for so-called “hepatoid carcinoma”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08304"/>
              </p:ext>
            </p:extLst>
          </p:nvPr>
        </p:nvGraphicFramePr>
        <p:xfrm>
          <a:off x="4424569" y="4798278"/>
          <a:ext cx="3411451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11451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23278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Endometrioid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23278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cell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  <a:tr h="23278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n-US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grade serous carcinoma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329430"/>
                  </a:ext>
                </a:extLst>
              </a:tr>
              <a:tr h="23278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Carcinosarcoma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82590"/>
                  </a:ext>
                </a:extLst>
              </a:tr>
              <a:tr h="23278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Mucinous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2171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534024" y="6561613"/>
            <a:ext cx="502252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PMID  21804392 ; 8764742 ; 27334714 ; 29106744; 32558949; 32404953, </a:t>
            </a:r>
            <a:r>
              <a:rPr lang="en-US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36314449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2DA09-987F-FDA9-B78D-E5CA3701013A}"/>
              </a:ext>
            </a:extLst>
          </p:cNvPr>
          <p:cNvSpPr txBox="1"/>
          <p:nvPr/>
        </p:nvSpPr>
        <p:spPr>
          <a:xfrm>
            <a:off x="3810470" y="67013"/>
            <a:ext cx="457106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Somatically-derived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1690126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568" y="1424999"/>
            <a:ext cx="533575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Ratio of YST to carcinoma is highly variable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647521"/>
              </p:ext>
            </p:extLst>
          </p:nvPr>
        </p:nvGraphicFramePr>
        <p:xfrm>
          <a:off x="2000384" y="2055729"/>
          <a:ext cx="8353425" cy="109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353425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23278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be under 25%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YST or more than 90% YST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  <a:tr h="23278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be associated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only with endometriosis without any carcinoma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84551"/>
                  </a:ext>
                </a:extLst>
              </a:tr>
              <a:tr h="23278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Rare cases may not have a carcinoma 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32943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79948" y="3334956"/>
            <a:ext cx="5788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Extensive tissue sampling advised if patient is older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represent either: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vergrowth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of the YST component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Under-sampled carcinoma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Elbow Connector 8"/>
          <p:cNvCxnSpPr/>
          <p:nvPr/>
        </p:nvCxnSpPr>
        <p:spPr>
          <a:xfrm>
            <a:off x="3368561" y="3214458"/>
            <a:ext cx="485775" cy="409315"/>
          </a:xfrm>
          <a:prstGeom prst="bentConnector3">
            <a:avLst>
              <a:gd name="adj1" fmla="val -98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34024" y="6561613"/>
            <a:ext cx="43492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PMID  21804392 ; 8764742 ; 27334714 ; 29106744; 32558949; 32404953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EB9B3-B879-39E2-1F03-151B5D3E8ABE}"/>
              </a:ext>
            </a:extLst>
          </p:cNvPr>
          <p:cNvSpPr txBox="1"/>
          <p:nvPr/>
        </p:nvSpPr>
        <p:spPr>
          <a:xfrm>
            <a:off x="3810470" y="67013"/>
            <a:ext cx="457106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Somatically-derived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18870540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8798" y="898451"/>
            <a:ext cx="780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Immunohistochemistry is nearly the same as for classic tumor components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381411"/>
              </p:ext>
            </p:extLst>
          </p:nvPr>
        </p:nvGraphicFramePr>
        <p:xfrm>
          <a:off x="1333896" y="1786466"/>
          <a:ext cx="93599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9975">
                  <a:extLst>
                    <a:ext uri="{9D8B030D-6E8A-4147-A177-3AD203B41FA5}">
                      <a16:colId xmlns:a16="http://schemas.microsoft.com/office/drawing/2014/main" val="3102948464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112405604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732333097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400385985"/>
                    </a:ext>
                  </a:extLst>
                </a:gridCol>
              </a:tblGrid>
              <a:tr h="264334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797834"/>
                  </a:ext>
                </a:extLst>
              </a:tr>
              <a:tr h="45657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YST markers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SALL4, Glypican 3, AFP,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HepPar1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63576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Mullerian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PAX8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539135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Epithelial markers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EMA, CK7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34613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691804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Endometrioid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YST</a:t>
                      </a:r>
                    </a:p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628539"/>
                  </a:ext>
                </a:extLst>
              </a:tr>
              <a:tr h="333799"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Estrogen receptor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681556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772405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cell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carcinoma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549350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NapsinA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825523"/>
                  </a:ext>
                </a:extLst>
              </a:tr>
              <a:tr h="264334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HNF1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7184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46035" y="6581001"/>
            <a:ext cx="12426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PMID: 29106744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8B7466-EC8D-2DF0-AA74-8267C925EEB0}"/>
              </a:ext>
            </a:extLst>
          </p:cNvPr>
          <p:cNvSpPr txBox="1"/>
          <p:nvPr/>
        </p:nvSpPr>
        <p:spPr>
          <a:xfrm>
            <a:off x="3810470" y="67013"/>
            <a:ext cx="457106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Somatically-derived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36992824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4533" y="1608858"/>
            <a:ext cx="74791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Isochromosome 12p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(FISH test)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 sequencing: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shows clonality between carcinoma and YST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0486" y="678049"/>
            <a:ext cx="787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Molecular Diagnostic Testing is Interesting but Not Necessary for Diagnosis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05559" y="6505575"/>
            <a:ext cx="1986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PMID: 32558949; 32404953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30411"/>
              </p:ext>
            </p:extLst>
          </p:nvPr>
        </p:nvGraphicFramePr>
        <p:xfrm>
          <a:off x="2572919" y="1942188"/>
          <a:ext cx="559318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38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  <a:gridCol w="2024795">
                  <a:extLst>
                    <a:ext uri="{9D8B030D-6E8A-4147-A177-3AD203B41FA5}">
                      <a16:colId xmlns:a16="http://schemas.microsoft.com/office/drawing/2014/main" val="1981606229"/>
                    </a:ext>
                  </a:extLst>
                </a:gridCol>
              </a:tblGrid>
              <a:tr h="187444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 YST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341913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Somatically-derived YST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572919" y="3832885"/>
          <a:ext cx="1432939" cy="822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329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8744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Endometrioid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</a:tbl>
          </a:graphicData>
        </a:graphic>
      </p:graphicFrame>
      <p:sp>
        <p:nvSpPr>
          <p:cNvPr id="10" name="Right Brace 9"/>
          <p:cNvSpPr/>
          <p:nvPr/>
        </p:nvSpPr>
        <p:spPr>
          <a:xfrm>
            <a:off x="4005858" y="3832885"/>
            <a:ext cx="204068" cy="8229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2158" y="4090476"/>
            <a:ext cx="5793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Both components exhibit the same “endometrioid” type gene alterations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572919" y="4848546"/>
          <a:ext cx="1432939" cy="822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329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8744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r>
                        <a:rPr lang="en-US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cell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</a:tbl>
          </a:graphicData>
        </a:graphic>
      </p:graphicFrame>
      <p:sp>
        <p:nvSpPr>
          <p:cNvPr id="14" name="Right Brace 13"/>
          <p:cNvSpPr/>
          <p:nvPr/>
        </p:nvSpPr>
        <p:spPr>
          <a:xfrm>
            <a:off x="4005858" y="4848546"/>
            <a:ext cx="204068" cy="8229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2158" y="5106137"/>
            <a:ext cx="5516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Both components exhibit the same “clear cell” type gene alterations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572919" y="5829607"/>
          <a:ext cx="1432939" cy="822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32939">
                  <a:extLst>
                    <a:ext uri="{9D8B030D-6E8A-4147-A177-3AD203B41FA5}">
                      <a16:colId xmlns:a16="http://schemas.microsoft.com/office/drawing/2014/main" val="3737785754"/>
                    </a:ext>
                  </a:extLst>
                </a:gridCol>
              </a:tblGrid>
              <a:tr h="18744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grade serous cancer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55094"/>
                  </a:ext>
                </a:extLst>
              </a:tr>
              <a:tr h="187444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934023"/>
                  </a:ext>
                </a:extLst>
              </a:tr>
            </a:tbl>
          </a:graphicData>
        </a:graphic>
      </p:graphicFrame>
      <p:sp>
        <p:nvSpPr>
          <p:cNvPr id="17" name="Right Brace 16"/>
          <p:cNvSpPr/>
          <p:nvPr/>
        </p:nvSpPr>
        <p:spPr>
          <a:xfrm>
            <a:off x="4005858" y="5829607"/>
            <a:ext cx="204068" cy="8229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2158" y="6087198"/>
            <a:ext cx="5328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Both components exhibit the same “HGSC” type gene alterations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BEDA3-541A-31C4-67A9-E954BE646051}"/>
              </a:ext>
            </a:extLst>
          </p:cNvPr>
          <p:cNvSpPr txBox="1"/>
          <p:nvPr/>
        </p:nvSpPr>
        <p:spPr>
          <a:xfrm>
            <a:off x="3810470" y="67013"/>
            <a:ext cx="457106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Somatically-derived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9184128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432" y="1428172"/>
            <a:ext cx="6004243" cy="4715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075" y="1428172"/>
            <a:ext cx="6159500" cy="4619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9139" y="6501884"/>
            <a:ext cx="12426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PMID: 28803748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59625"/>
            <a:ext cx="767607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 and Age are Main Prognostic Variables for Ovarian YST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9644576" y="4292600"/>
            <a:ext cx="667824" cy="5207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18435" y="4091285"/>
            <a:ext cx="16886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Somatically-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erived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9DBD3-96A9-B147-820C-2683210716A6}"/>
              </a:ext>
            </a:extLst>
          </p:cNvPr>
          <p:cNvSpPr txBox="1"/>
          <p:nvPr/>
        </p:nvSpPr>
        <p:spPr>
          <a:xfrm>
            <a:off x="8562996" y="105884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648F6B-23B0-4048-BD87-33179F3E2855}"/>
              </a:ext>
            </a:extLst>
          </p:cNvPr>
          <p:cNvSpPr txBox="1"/>
          <p:nvPr/>
        </p:nvSpPr>
        <p:spPr>
          <a:xfrm>
            <a:off x="2410580" y="105884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</a:t>
            </a:r>
          </a:p>
        </p:txBody>
      </p:sp>
    </p:spTree>
    <p:extLst>
      <p:ext uri="{BB962C8B-B14F-4D97-AF65-F5344CB8AC3E}">
        <p14:creationId xmlns:p14="http://schemas.microsoft.com/office/powerpoint/2010/main" val="3970242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809750"/>
            <a:ext cx="9525000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4016" y="113556"/>
            <a:ext cx="66390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Bimodal Age Distribution of Ovarian Yolk Sac Tumor</a:t>
            </a:r>
          </a:p>
        </p:txBody>
      </p:sp>
      <p:sp>
        <p:nvSpPr>
          <p:cNvPr id="4" name="Rectangle 3"/>
          <p:cNvSpPr/>
          <p:nvPr/>
        </p:nvSpPr>
        <p:spPr>
          <a:xfrm>
            <a:off x="5512223" y="6482834"/>
            <a:ext cx="12426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PMID: 22252431</a:t>
            </a:r>
          </a:p>
        </p:txBody>
      </p:sp>
    </p:spTree>
    <p:extLst>
      <p:ext uri="{BB962C8B-B14F-4D97-AF65-F5344CB8AC3E}">
        <p14:creationId xmlns:p14="http://schemas.microsoft.com/office/powerpoint/2010/main" val="3168891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809750"/>
            <a:ext cx="9525000" cy="411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12223" y="6482834"/>
            <a:ext cx="12426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PMID: 22252431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5500" y="1695450"/>
            <a:ext cx="4591050" cy="38576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503" y="1159013"/>
            <a:ext cx="2855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True Germ Cell Tumor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7845" y="1695450"/>
            <a:ext cx="4591050" cy="38576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1852" y="1159013"/>
            <a:ext cx="4763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Somatically Derived Germ Cell Tumor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F4B1D-2ECE-20B3-E98C-691D9AC67025}"/>
              </a:ext>
            </a:extLst>
          </p:cNvPr>
          <p:cNvSpPr txBox="1"/>
          <p:nvPr/>
        </p:nvSpPr>
        <p:spPr>
          <a:xfrm>
            <a:off x="2814016" y="113556"/>
            <a:ext cx="66390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Bimodal Age Distribution of Ovarian Yolk Sac Tumor</a:t>
            </a:r>
          </a:p>
        </p:txBody>
      </p:sp>
    </p:spTree>
    <p:extLst>
      <p:ext uri="{BB962C8B-B14F-4D97-AF65-F5344CB8AC3E}">
        <p14:creationId xmlns:p14="http://schemas.microsoft.com/office/powerpoint/2010/main" val="6679112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40B72-B022-8AB1-608E-E5DE5D96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77" y="1542840"/>
            <a:ext cx="8667750" cy="1047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77F5F6-5B1C-DCCB-DFD8-481D15ECB69F}"/>
              </a:ext>
            </a:extLst>
          </p:cNvPr>
          <p:cNvSpPr txBox="1"/>
          <p:nvPr/>
        </p:nvSpPr>
        <p:spPr>
          <a:xfrm>
            <a:off x="5267156" y="2671241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1987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PMID: 3679203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A3E55-0263-B957-327F-D9B7D3562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69" y="3429000"/>
            <a:ext cx="4379662" cy="3280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FCDB78-1739-00D4-C693-A02FA23FA392}"/>
              </a:ext>
            </a:extLst>
          </p:cNvPr>
          <p:cNvSpPr txBox="1"/>
          <p:nvPr/>
        </p:nvSpPr>
        <p:spPr>
          <a:xfrm>
            <a:off x="2496617" y="150854"/>
            <a:ext cx="753142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Earliest Report of Concurrent YST and Endometrioid Cancer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2D4898-6D41-9A20-362E-FEDA3614F202}"/>
              </a:ext>
            </a:extLst>
          </p:cNvPr>
          <p:cNvSpPr txBox="1"/>
          <p:nvPr/>
        </p:nvSpPr>
        <p:spPr>
          <a:xfrm>
            <a:off x="5205371" y="861581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 y woman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02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C8A45-9233-6FB5-E3A8-2C4EB4790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27" y="2657217"/>
            <a:ext cx="7772661" cy="3076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637AF-CCCB-61A5-1A91-94D828201044}"/>
              </a:ext>
            </a:extLst>
          </p:cNvPr>
          <p:cNvSpPr txBox="1"/>
          <p:nvPr/>
        </p:nvSpPr>
        <p:spPr>
          <a:xfrm>
            <a:off x="2232217" y="138497"/>
            <a:ext cx="772756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Term “Somatically Derived Yolk Sac Tumor Introduced in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F5285-C303-D658-A8ED-B6CD6F39E75E}"/>
              </a:ext>
            </a:extLst>
          </p:cNvPr>
          <p:cNvSpPr txBox="1"/>
          <p:nvPr/>
        </p:nvSpPr>
        <p:spPr>
          <a:xfrm>
            <a:off x="3217647" y="913251"/>
            <a:ext cx="5756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18 cases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All age &gt;40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Mostly glandular pattern YST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7/10 died within 27 months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(all high stage tumors)</a:t>
            </a:r>
          </a:p>
        </p:txBody>
      </p:sp>
    </p:spTree>
    <p:extLst>
      <p:ext uri="{BB962C8B-B14F-4D97-AF65-F5344CB8AC3E}">
        <p14:creationId xmlns:p14="http://schemas.microsoft.com/office/powerpoint/2010/main" val="16425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9C167-DB94-CB6E-295C-A6A956709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5"/>
          <a:stretch/>
        </p:blipFill>
        <p:spPr>
          <a:xfrm>
            <a:off x="8696" y="914401"/>
            <a:ext cx="6097221" cy="5400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BB8DCA-FC08-E602-DA12-40357B150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156" y="914399"/>
            <a:ext cx="5826762" cy="5400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D7280-67DE-EDA5-B377-4BF4BADCC286}"/>
              </a:ext>
            </a:extLst>
          </p:cNvPr>
          <p:cNvSpPr txBox="1"/>
          <p:nvPr/>
        </p:nvSpPr>
        <p:spPr>
          <a:xfrm>
            <a:off x="8696" y="342870"/>
            <a:ext cx="608730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A11AD-8185-BD4B-CDCF-2D86EB3AAB0C}"/>
              </a:ext>
            </a:extLst>
          </p:cNvPr>
          <p:cNvSpPr txBox="1"/>
          <p:nvPr/>
        </p:nvSpPr>
        <p:spPr>
          <a:xfrm>
            <a:off x="6347156" y="342870"/>
            <a:ext cx="583614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Microcysts</a:t>
            </a:r>
          </a:p>
        </p:txBody>
      </p:sp>
    </p:spTree>
    <p:extLst>
      <p:ext uri="{BB962C8B-B14F-4D97-AF65-F5344CB8AC3E}">
        <p14:creationId xmlns:p14="http://schemas.microsoft.com/office/powerpoint/2010/main" val="3690753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1B98A-BC44-8963-B3BE-8034988A466D}"/>
              </a:ext>
            </a:extLst>
          </p:cNvPr>
          <p:cNvSpPr txBox="1"/>
          <p:nvPr/>
        </p:nvSpPr>
        <p:spPr>
          <a:xfrm>
            <a:off x="10268979" y="6561052"/>
            <a:ext cx="1885950" cy="25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Images from PMID: 18317220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49872-BAB7-7A6A-CC6B-F7F7A40FCADC}"/>
              </a:ext>
            </a:extLst>
          </p:cNvPr>
          <p:cNvSpPr txBox="1"/>
          <p:nvPr/>
        </p:nvSpPr>
        <p:spPr>
          <a:xfrm>
            <a:off x="1384254" y="105975"/>
            <a:ext cx="955780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Yolk Sac Tumor Features are NOT Pathognomonic of Primary Origin in Ovary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A9A09-4B6D-39D4-76AC-F1A35DE1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099" y="2066806"/>
            <a:ext cx="6322757" cy="4814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F9308-D1D8-3CBB-09C9-829584A66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39"/>
          <a:stretch/>
        </p:blipFill>
        <p:spPr>
          <a:xfrm>
            <a:off x="3289611" y="786385"/>
            <a:ext cx="5889463" cy="13487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2CD9E3-6C02-CA25-CBD3-3302508AF72F}"/>
              </a:ext>
            </a:extLst>
          </p:cNvPr>
          <p:cNvSpPr txBox="1"/>
          <p:nvPr/>
        </p:nvSpPr>
        <p:spPr>
          <a:xfrm>
            <a:off x="1384254" y="2066806"/>
            <a:ext cx="182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Yolk sac tumor</a:t>
            </a: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BE015B-1BC3-502F-A2E4-B66840E9D7B3}"/>
              </a:ext>
            </a:extLst>
          </p:cNvPr>
          <p:cNvSpPr txBox="1"/>
          <p:nvPr/>
        </p:nvSpPr>
        <p:spPr>
          <a:xfrm>
            <a:off x="9511768" y="2085061"/>
            <a:ext cx="182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Yolk sac tumor</a:t>
            </a: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FDE9E-144F-FD9A-0494-FDEE4073069B}"/>
              </a:ext>
            </a:extLst>
          </p:cNvPr>
          <p:cNvSpPr txBox="1"/>
          <p:nvPr/>
        </p:nvSpPr>
        <p:spPr>
          <a:xfrm>
            <a:off x="1384254" y="4473913"/>
            <a:ext cx="1787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Ovarian </a:t>
            </a: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metastasis of </a:t>
            </a: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gastric cancer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2F9CE-4C68-DEA1-E39C-E13FDBA4911D}"/>
              </a:ext>
            </a:extLst>
          </p:cNvPr>
          <p:cNvSpPr txBox="1"/>
          <p:nvPr/>
        </p:nvSpPr>
        <p:spPr>
          <a:xfrm>
            <a:off x="9545944" y="4449773"/>
            <a:ext cx="18133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Ovarian </a:t>
            </a: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metastasis of </a:t>
            </a: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gastric cancer</a:t>
            </a: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admixed with</a:t>
            </a: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yolk sac tumor</a:t>
            </a: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422579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F26FF8-298F-1D33-3915-6A119EC61FDB}"/>
              </a:ext>
            </a:extLst>
          </p:cNvPr>
          <p:cNvSpPr txBox="1"/>
          <p:nvPr/>
        </p:nvSpPr>
        <p:spPr>
          <a:xfrm>
            <a:off x="2389504" y="84179"/>
            <a:ext cx="741299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Yolk Sac Tumor Morphology in Non-Gynecological Cancers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BD66B5-8FCB-7943-3151-CB468B788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126098"/>
              </p:ext>
            </p:extLst>
          </p:nvPr>
        </p:nvGraphicFramePr>
        <p:xfrm>
          <a:off x="3269340" y="1255633"/>
          <a:ext cx="5653318" cy="2529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91092">
                  <a:extLst>
                    <a:ext uri="{9D8B030D-6E8A-4147-A177-3AD203B41FA5}">
                      <a16:colId xmlns:a16="http://schemas.microsoft.com/office/drawing/2014/main" val="3712739301"/>
                    </a:ext>
                  </a:extLst>
                </a:gridCol>
                <a:gridCol w="2562226">
                  <a:extLst>
                    <a:ext uri="{9D8B030D-6E8A-4147-A177-3AD203B41FA5}">
                      <a16:colId xmlns:a16="http://schemas.microsoft.com/office/drawing/2014/main" val="3574913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505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Gastric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21355958, 29270580, 37900463, 33956241, 29207718  </a:t>
                      </a:r>
                      <a:endParaRPr lang="en-US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98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Urothelial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32493368, 34255554</a:t>
                      </a:r>
                      <a:endParaRPr lang="en-US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291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Sino-nasal carcinoma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31468350, 29166820, 33824593, 34420180, 36514645, 35257325 </a:t>
                      </a:r>
                      <a:endParaRPr lang="en-US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82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3134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CA63C1-8B29-43C6-2056-AA39ADB7F15B}"/>
              </a:ext>
            </a:extLst>
          </p:cNvPr>
          <p:cNvSpPr txBox="1"/>
          <p:nvPr/>
        </p:nvSpPr>
        <p:spPr>
          <a:xfrm>
            <a:off x="3529880" y="74654"/>
            <a:ext cx="500893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Vulvar Yolk Sac Tumor: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 Re-evaluation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3B331-2AF0-8626-795F-5D1835358A06}"/>
              </a:ext>
            </a:extLst>
          </p:cNvPr>
          <p:cNvSpPr txBox="1"/>
          <p:nvPr/>
        </p:nvSpPr>
        <p:spPr>
          <a:xfrm>
            <a:off x="2857500" y="723900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Somatic-derived INI-1 deficient tumors, not germ cell tumors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8DBF7-5E7F-FC80-986C-5CFE5E1CE903}"/>
              </a:ext>
            </a:extLst>
          </p:cNvPr>
          <p:cNvSpPr txBox="1"/>
          <p:nvPr/>
        </p:nvSpPr>
        <p:spPr>
          <a:xfrm>
            <a:off x="5190943" y="6537125"/>
            <a:ext cx="2515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PMID: 34265804, 35758187, 37876879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D27B7-69F0-56A9-24C2-A2138AEDC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5531113"/>
            <a:ext cx="3990975" cy="10060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A7A70D-E121-4DA2-9DDC-55391E51E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1093232"/>
            <a:ext cx="3161236" cy="4391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963C44-A5EB-AB34-0BB7-8B56566D0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636" y="1102757"/>
            <a:ext cx="4387873" cy="43441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E698BC-36AB-229D-6DF2-9B4D2DE251EA}"/>
              </a:ext>
            </a:extLst>
          </p:cNvPr>
          <p:cNvSpPr txBox="1"/>
          <p:nvPr/>
        </p:nvSpPr>
        <p:spPr>
          <a:xfrm>
            <a:off x="5695094" y="1151697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INI-1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1E89B4-60FA-AB2B-44A3-9500EFB67E50}"/>
              </a:ext>
            </a:extLst>
          </p:cNvPr>
          <p:cNvSpPr txBox="1"/>
          <p:nvPr/>
        </p:nvSpPr>
        <p:spPr>
          <a:xfrm>
            <a:off x="7835437" y="1151697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SALL4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B140E6-C541-FE63-2FA0-986117405FCC}"/>
              </a:ext>
            </a:extLst>
          </p:cNvPr>
          <p:cNvSpPr txBox="1"/>
          <p:nvPr/>
        </p:nvSpPr>
        <p:spPr>
          <a:xfrm>
            <a:off x="5663609" y="3330749"/>
            <a:ext cx="11592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Glypican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5CF76-B4C8-D047-223D-7A58EC92BBDF}"/>
              </a:ext>
            </a:extLst>
          </p:cNvPr>
          <p:cNvSpPr txBox="1"/>
          <p:nvPr/>
        </p:nvSpPr>
        <p:spPr>
          <a:xfrm>
            <a:off x="7825912" y="3318009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AFP</a:t>
            </a:r>
          </a:p>
        </p:txBody>
      </p:sp>
    </p:spTree>
    <p:extLst>
      <p:ext uri="{BB962C8B-B14F-4D97-AF65-F5344CB8AC3E}">
        <p14:creationId xmlns:p14="http://schemas.microsoft.com/office/powerpoint/2010/main" val="24432163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CA63C1-8B29-43C6-2056-AA39ADB7F15B}"/>
              </a:ext>
            </a:extLst>
          </p:cNvPr>
          <p:cNvSpPr txBox="1"/>
          <p:nvPr/>
        </p:nvSpPr>
        <p:spPr>
          <a:xfrm>
            <a:off x="3268655" y="60634"/>
            <a:ext cx="567405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Sino-nasal Yolk Sac Tumor: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 Re-evaluation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3B331-2AF0-8626-795F-5D1835358A06}"/>
              </a:ext>
            </a:extLst>
          </p:cNvPr>
          <p:cNvSpPr txBox="1"/>
          <p:nvPr/>
        </p:nvSpPr>
        <p:spPr>
          <a:xfrm>
            <a:off x="2783358" y="723900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Somatic-derived INI-1 deficient tumors, not germ cell tumors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9C2A02-F8DD-CBDA-EAEE-B6099D90BE9E}"/>
              </a:ext>
            </a:extLst>
          </p:cNvPr>
          <p:cNvSpPr txBox="1"/>
          <p:nvPr/>
        </p:nvSpPr>
        <p:spPr>
          <a:xfrm>
            <a:off x="4171949" y="6397109"/>
            <a:ext cx="49053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PMID: 31468350, 29166820, 33824593, 34420180, 36514645, 35257325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01BBB-C103-6A79-3106-07F52D72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1443037"/>
            <a:ext cx="3067050" cy="3152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0D024E-A612-CF26-5259-933E84281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1443036"/>
            <a:ext cx="3121254" cy="3052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18AA3B-F458-4E28-E3D3-3787FF817CA9}"/>
              </a:ext>
            </a:extLst>
          </p:cNvPr>
          <p:cNvSpPr txBox="1"/>
          <p:nvPr/>
        </p:nvSpPr>
        <p:spPr>
          <a:xfrm>
            <a:off x="6267450" y="1443036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INI-1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6419AA-5F4D-EEBA-12DA-005E1CFC9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4985787"/>
            <a:ext cx="6560602" cy="13377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65712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E3E249-3F32-8985-CA5E-68C13C438760}"/>
              </a:ext>
            </a:extLst>
          </p:cNvPr>
          <p:cNvSpPr txBox="1"/>
          <p:nvPr/>
        </p:nvSpPr>
        <p:spPr>
          <a:xfrm>
            <a:off x="2600492" y="122417"/>
            <a:ext cx="699101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Choriocarcinoma Morphology In Female Genital Organs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DF3F0-33A6-6748-17D7-5D49072F8E16}"/>
              </a:ext>
            </a:extLst>
          </p:cNvPr>
          <p:cNvSpPr txBox="1"/>
          <p:nvPr/>
        </p:nvSpPr>
        <p:spPr>
          <a:xfrm>
            <a:off x="1423230" y="4802916"/>
            <a:ext cx="2889277" cy="12003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Gestational Choriocarcinoma</a:t>
            </a:r>
          </a:p>
          <a:p>
            <a:pPr algn="ctr"/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endometrium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5EFE2-BA1B-B3BE-7154-F95DA0D0CF8F}"/>
              </a:ext>
            </a:extLst>
          </p:cNvPr>
          <p:cNvSpPr txBox="1"/>
          <p:nvPr/>
        </p:nvSpPr>
        <p:spPr>
          <a:xfrm>
            <a:off x="4651361" y="4802916"/>
            <a:ext cx="288927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Germ Cell Choriocarcinoma</a:t>
            </a:r>
          </a:p>
          <a:p>
            <a:pPr algn="ctr"/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73C38-074F-EB00-0C80-5B09C5B783A4}"/>
              </a:ext>
            </a:extLst>
          </p:cNvPr>
          <p:cNvSpPr txBox="1"/>
          <p:nvPr/>
        </p:nvSpPr>
        <p:spPr>
          <a:xfrm>
            <a:off x="7879493" y="4802916"/>
            <a:ext cx="288927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Somatically-Derived Choriocarcinoma</a:t>
            </a:r>
          </a:p>
          <a:p>
            <a:pPr algn="ctr"/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endometrium / ovary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94A6EC3-15CF-5AC1-F021-595CC686C1F7}"/>
              </a:ext>
            </a:extLst>
          </p:cNvPr>
          <p:cNvCxnSpPr>
            <a:cxnSpLocks/>
          </p:cNvCxnSpPr>
          <p:nvPr/>
        </p:nvCxnSpPr>
        <p:spPr>
          <a:xfrm flipH="1">
            <a:off x="2867868" y="3080381"/>
            <a:ext cx="3228132" cy="1578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F786BA-E4DD-9692-B615-2A45EF476172}"/>
              </a:ext>
            </a:extLst>
          </p:cNvPr>
          <p:cNvCxnSpPr>
            <a:cxnSpLocks/>
          </p:cNvCxnSpPr>
          <p:nvPr/>
        </p:nvCxnSpPr>
        <p:spPr>
          <a:xfrm>
            <a:off x="6096000" y="3080381"/>
            <a:ext cx="0" cy="1578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0C5E7C-0411-6165-4F96-460F44126D2C}"/>
              </a:ext>
            </a:extLst>
          </p:cNvPr>
          <p:cNvCxnSpPr>
            <a:cxnSpLocks/>
          </p:cNvCxnSpPr>
          <p:nvPr/>
        </p:nvCxnSpPr>
        <p:spPr>
          <a:xfrm>
            <a:off x="6096000" y="3080381"/>
            <a:ext cx="3097427" cy="1578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-up of a microscope&#10;&#10;Description automatically generated">
            <a:extLst>
              <a:ext uri="{FF2B5EF4-FFF2-40B4-BE49-F238E27FC236}">
                <a16:creationId xmlns:a16="http://schemas.microsoft.com/office/drawing/2014/main" id="{95D2FA09-5936-2D7E-F5F1-9758C10ED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41" y="607618"/>
            <a:ext cx="3841316" cy="24476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01EDDB-0A49-7731-2467-3205D8C59421}"/>
              </a:ext>
            </a:extLst>
          </p:cNvPr>
          <p:cNvSpPr txBox="1"/>
          <p:nvPr/>
        </p:nvSpPr>
        <p:spPr>
          <a:xfrm>
            <a:off x="7879493" y="6250382"/>
            <a:ext cx="32281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PMID 19809555 ; 25105109 ; 28877059 ; 31421690 </a:t>
            </a:r>
          </a:p>
        </p:txBody>
      </p:sp>
    </p:spTree>
    <p:extLst>
      <p:ext uri="{BB962C8B-B14F-4D97-AF65-F5344CB8AC3E}">
        <p14:creationId xmlns:p14="http://schemas.microsoft.com/office/powerpoint/2010/main" val="31454011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4052FDC-4E06-FAB0-CC27-A59572975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920023"/>
              </p:ext>
            </p:extLst>
          </p:nvPr>
        </p:nvGraphicFramePr>
        <p:xfrm>
          <a:off x="3043008" y="1665208"/>
          <a:ext cx="5653318" cy="1584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91092">
                  <a:extLst>
                    <a:ext uri="{9D8B030D-6E8A-4147-A177-3AD203B41FA5}">
                      <a16:colId xmlns:a16="http://schemas.microsoft.com/office/drawing/2014/main" val="3712739301"/>
                    </a:ext>
                  </a:extLst>
                </a:gridCol>
                <a:gridCol w="2562226">
                  <a:extLst>
                    <a:ext uri="{9D8B030D-6E8A-4147-A177-3AD203B41FA5}">
                      <a16:colId xmlns:a16="http://schemas.microsoft.com/office/drawing/2014/main" val="3574913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505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Neometaplasia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3679203, 2878534</a:t>
                      </a:r>
                      <a:r>
                        <a:rPr lang="en-US" sz="1600" b="0" i="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98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Retrodifferentiation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4040885, 14436952 </a:t>
                      </a:r>
                      <a:endParaRPr lang="en-US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291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Transdifferentiation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38391963, 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36759286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82763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588C950-1088-1101-B452-9012E9190D52}"/>
              </a:ext>
            </a:extLst>
          </p:cNvPr>
          <p:cNvSpPr txBox="1"/>
          <p:nvPr/>
        </p:nvSpPr>
        <p:spPr>
          <a:xfrm>
            <a:off x="2125903" y="124271"/>
            <a:ext cx="794018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Theories on Tumorigenesis of Germ Cell Features in Carcinoma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4C2E2-B1FA-B215-A01C-1D510D4886E2}"/>
              </a:ext>
            </a:extLst>
          </p:cNvPr>
          <p:cNvSpPr txBox="1"/>
          <p:nvPr/>
        </p:nvSpPr>
        <p:spPr>
          <a:xfrm>
            <a:off x="5163689" y="62546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An evolving field</a:t>
            </a:r>
          </a:p>
        </p:txBody>
      </p:sp>
    </p:spTree>
    <p:extLst>
      <p:ext uri="{BB962C8B-B14F-4D97-AF65-F5344CB8AC3E}">
        <p14:creationId xmlns:p14="http://schemas.microsoft.com/office/powerpoint/2010/main" val="16866141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AE481-F923-755E-8DFD-30DFCDCF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22" y="815546"/>
            <a:ext cx="6669911" cy="4560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2A3BF-78BD-C117-3C2E-7F40977B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366" y="5375805"/>
            <a:ext cx="6291268" cy="1222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9802A9-0BF6-0ADC-86AE-0B400AC3F271}"/>
              </a:ext>
            </a:extLst>
          </p:cNvPr>
          <p:cNvSpPr txBox="1"/>
          <p:nvPr/>
        </p:nvSpPr>
        <p:spPr>
          <a:xfrm>
            <a:off x="5510205" y="6597364"/>
            <a:ext cx="11715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PMID 38391963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1623F-7152-812C-4EA3-55FDBCE486DD}"/>
              </a:ext>
            </a:extLst>
          </p:cNvPr>
          <p:cNvSpPr txBox="1"/>
          <p:nvPr/>
        </p:nvSpPr>
        <p:spPr>
          <a:xfrm>
            <a:off x="2106853" y="76200"/>
            <a:ext cx="77913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Transdifferentiation:  Driven by Complex Molecular Alterations</a:t>
            </a:r>
          </a:p>
        </p:txBody>
      </p:sp>
    </p:spTree>
    <p:extLst>
      <p:ext uri="{BB962C8B-B14F-4D97-AF65-F5344CB8AC3E}">
        <p14:creationId xmlns:p14="http://schemas.microsoft.com/office/powerpoint/2010/main" val="28617120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FB28A-1857-06B2-13DF-B47F8F59D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66"/>
          <a:stretch/>
        </p:blipFill>
        <p:spPr>
          <a:xfrm>
            <a:off x="1608065" y="1652815"/>
            <a:ext cx="8177485" cy="5082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117068-F43A-5BFF-270C-F6EEC08DDFBB}"/>
              </a:ext>
            </a:extLst>
          </p:cNvPr>
          <p:cNvSpPr txBox="1"/>
          <p:nvPr/>
        </p:nvSpPr>
        <p:spPr>
          <a:xfrm>
            <a:off x="5105400" y="6611779"/>
            <a:ext cx="18293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Figure from PMID: 35639393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A6BC9-7AEE-0930-8B49-E640B6CDD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68"/>
          <a:stretch/>
        </p:blipFill>
        <p:spPr>
          <a:xfrm>
            <a:off x="4081696" y="704591"/>
            <a:ext cx="3841613" cy="948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32040-01D7-94B2-6275-802D1D5ACC6C}"/>
              </a:ext>
            </a:extLst>
          </p:cNvPr>
          <p:cNvSpPr txBox="1"/>
          <p:nvPr/>
        </p:nvSpPr>
        <p:spPr>
          <a:xfrm>
            <a:off x="2106853" y="76200"/>
            <a:ext cx="77913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Transdifferentiation:  Driven by Complex Molecular Alterations</a:t>
            </a:r>
          </a:p>
        </p:txBody>
      </p:sp>
    </p:spTree>
    <p:extLst>
      <p:ext uri="{BB962C8B-B14F-4D97-AF65-F5344CB8AC3E}">
        <p14:creationId xmlns:p14="http://schemas.microsoft.com/office/powerpoint/2010/main" val="10922067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3D46-6B0B-54BF-6EA8-E77AA854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132" y="767507"/>
            <a:ext cx="6349735" cy="5852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31301-C8A8-9D4D-AA93-D514422C8B94}"/>
              </a:ext>
            </a:extLst>
          </p:cNvPr>
          <p:cNvSpPr txBox="1"/>
          <p:nvPr/>
        </p:nvSpPr>
        <p:spPr>
          <a:xfrm>
            <a:off x="5105400" y="6611779"/>
            <a:ext cx="26292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Adapted from figure from PMID: 35639393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B6F2D-2EC2-4548-4D89-1AFBBD1C9DF7}"/>
              </a:ext>
            </a:extLst>
          </p:cNvPr>
          <p:cNvSpPr txBox="1"/>
          <p:nvPr/>
        </p:nvSpPr>
        <p:spPr>
          <a:xfrm>
            <a:off x="2106853" y="76200"/>
            <a:ext cx="77913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Transdifferentiation:  Driven by Complex Molecular Alterations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F8630-577F-E57F-A0F9-1BE3F3045B74}"/>
              </a:ext>
            </a:extLst>
          </p:cNvPr>
          <p:cNvSpPr txBox="1"/>
          <p:nvPr/>
        </p:nvSpPr>
        <p:spPr>
          <a:xfrm>
            <a:off x="4229839" y="5911988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Endometrial </a:t>
            </a:r>
          </a:p>
          <a:p>
            <a:pPr algn="l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Endometrioid </a:t>
            </a:r>
          </a:p>
          <a:p>
            <a:pPr algn="l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10C40-A0EE-DB82-0049-61709C9B6DCD}"/>
              </a:ext>
            </a:extLst>
          </p:cNvPr>
          <p:cNvSpPr txBox="1"/>
          <p:nvPr/>
        </p:nvSpPr>
        <p:spPr>
          <a:xfrm>
            <a:off x="6045214" y="4942969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Presumed</a:t>
            </a:r>
          </a:p>
          <a:p>
            <a:pPr algn="l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Endometriosis</a:t>
            </a:r>
          </a:p>
          <a:p>
            <a:pPr algn="l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 serosa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BE8D3-20E7-099D-04B9-646946108722}"/>
              </a:ext>
            </a:extLst>
          </p:cNvPr>
          <p:cNvSpPr txBox="1"/>
          <p:nvPr/>
        </p:nvSpPr>
        <p:spPr>
          <a:xfrm>
            <a:off x="6045214" y="3684165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Endometriosis</a:t>
            </a:r>
          </a:p>
          <a:p>
            <a:pPr algn="l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ovary</a:t>
            </a:r>
          </a:p>
        </p:txBody>
      </p:sp>
    </p:spTree>
    <p:extLst>
      <p:ext uri="{BB962C8B-B14F-4D97-AF65-F5344CB8AC3E}">
        <p14:creationId xmlns:p14="http://schemas.microsoft.com/office/powerpoint/2010/main" val="31100304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8C14CB-B5C0-8721-024C-5B95F1128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66"/>
          <a:stretch/>
        </p:blipFill>
        <p:spPr>
          <a:xfrm>
            <a:off x="6776533" y="2411563"/>
            <a:ext cx="4434338" cy="2755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BFD30-F8C1-CB03-BA00-8E18F20E6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06" y="2607018"/>
            <a:ext cx="4143879" cy="275581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0102C9-7CF9-423E-3DA9-893C37A1A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61157"/>
              </p:ext>
            </p:extLst>
          </p:nvPr>
        </p:nvGraphicFramePr>
        <p:xfrm>
          <a:off x="1291035" y="1619083"/>
          <a:ext cx="3938371" cy="792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38371">
                  <a:extLst>
                    <a:ext uri="{9D8B030D-6E8A-4147-A177-3AD203B41FA5}">
                      <a16:colId xmlns:a16="http://schemas.microsoft.com/office/drawing/2014/main" val="3949099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2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785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Morphology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9948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884A21-A178-DAD8-B92A-F90DE0DFE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046987"/>
              </p:ext>
            </p:extLst>
          </p:nvPr>
        </p:nvGraphicFramePr>
        <p:xfrm>
          <a:off x="6873915" y="1619083"/>
          <a:ext cx="4336956" cy="792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36956">
                  <a:extLst>
                    <a:ext uri="{9D8B030D-6E8A-4147-A177-3AD203B41FA5}">
                      <a16:colId xmlns:a16="http://schemas.microsoft.com/office/drawing/2014/main" val="3949099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lang="en-US" sz="2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785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Genomics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99482"/>
                  </a:ext>
                </a:extLst>
              </a:tr>
            </a:tbl>
          </a:graphicData>
        </a:graphic>
      </p:graphicFrame>
      <p:sp>
        <p:nvSpPr>
          <p:cNvPr id="10" name="Right Arrow 9">
            <a:extLst>
              <a:ext uri="{FF2B5EF4-FFF2-40B4-BE49-F238E27FC236}">
                <a16:creationId xmlns:a16="http://schemas.microsoft.com/office/drawing/2014/main" id="{1AB55EB7-FCCC-B7F3-5AFA-3B9B7086F9EF}"/>
              </a:ext>
            </a:extLst>
          </p:cNvPr>
          <p:cNvSpPr/>
          <p:nvPr/>
        </p:nvSpPr>
        <p:spPr>
          <a:xfrm>
            <a:off x="5560540" y="1655803"/>
            <a:ext cx="1087395" cy="71669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559DB-1BC6-4DE3-87D3-AC4D8DBF3624}"/>
              </a:ext>
            </a:extLst>
          </p:cNvPr>
          <p:cNvSpPr txBox="1"/>
          <p:nvPr/>
        </p:nvSpPr>
        <p:spPr>
          <a:xfrm>
            <a:off x="3977375" y="94478"/>
            <a:ext cx="423725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Evolution in Tumor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6541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021BAC-E0A7-455B-1E8F-FDA167500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6" r="2553" b="1861"/>
          <a:stretch/>
        </p:blipFill>
        <p:spPr>
          <a:xfrm>
            <a:off x="6263895" y="914402"/>
            <a:ext cx="5928104" cy="5255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02381A-082D-47F0-29D8-967BD933F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6224"/>
          <a:stretch/>
        </p:blipFill>
        <p:spPr>
          <a:xfrm>
            <a:off x="1" y="914402"/>
            <a:ext cx="5928106" cy="5255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769DDC-E900-5FFE-814C-34AB60813211}"/>
              </a:ext>
            </a:extLst>
          </p:cNvPr>
          <p:cNvSpPr txBox="1"/>
          <p:nvPr/>
        </p:nvSpPr>
        <p:spPr>
          <a:xfrm>
            <a:off x="0" y="380970"/>
            <a:ext cx="592810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Microcystic / reticular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C74F0-A0D2-2246-ECD4-EC6092B646F7}"/>
              </a:ext>
            </a:extLst>
          </p:cNvPr>
          <p:cNvSpPr txBox="1"/>
          <p:nvPr/>
        </p:nvSpPr>
        <p:spPr>
          <a:xfrm>
            <a:off x="6263895" y="380970"/>
            <a:ext cx="592810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Tubule-like growth and microcysts</a:t>
            </a:r>
          </a:p>
        </p:txBody>
      </p:sp>
    </p:spTree>
    <p:extLst>
      <p:ext uri="{BB962C8B-B14F-4D97-AF65-F5344CB8AC3E}">
        <p14:creationId xmlns:p14="http://schemas.microsoft.com/office/powerpoint/2010/main" val="4159782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C6822-2E31-4B1C-3C0A-CAB41FE12AAD}"/>
              </a:ext>
            </a:extLst>
          </p:cNvPr>
          <p:cNvSpPr txBox="1"/>
          <p:nvPr/>
        </p:nvSpPr>
        <p:spPr>
          <a:xfrm>
            <a:off x="4211878" y="69762"/>
            <a:ext cx="362349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Yolk Sac Tumor Morphology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Female Genital Organs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1CFA94-EA9C-0C9D-2E78-068BFEB65CE1}"/>
              </a:ext>
            </a:extLst>
          </p:cNvPr>
          <p:cNvSpPr txBox="1"/>
          <p:nvPr/>
        </p:nvSpPr>
        <p:spPr>
          <a:xfrm>
            <a:off x="7335060" y="3566734"/>
            <a:ext cx="190500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Vulva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4FD0A3-498B-1A47-A3F7-B643A0EA7A44}"/>
              </a:ext>
            </a:extLst>
          </p:cNvPr>
          <p:cNvSpPr txBox="1"/>
          <p:nvPr/>
        </p:nvSpPr>
        <p:spPr>
          <a:xfrm>
            <a:off x="5145265" y="3566734"/>
            <a:ext cx="190500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Endometrium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47CB8-C4B3-8D8A-54A8-3E785704F3DC}"/>
              </a:ext>
            </a:extLst>
          </p:cNvPr>
          <p:cNvSpPr txBox="1"/>
          <p:nvPr/>
        </p:nvSpPr>
        <p:spPr>
          <a:xfrm>
            <a:off x="2955470" y="3566734"/>
            <a:ext cx="190500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77E2D-E3F6-E35E-C752-1E92C62997EA}"/>
              </a:ext>
            </a:extLst>
          </p:cNvPr>
          <p:cNvSpPr txBox="1"/>
          <p:nvPr/>
        </p:nvSpPr>
        <p:spPr>
          <a:xfrm>
            <a:off x="4485130" y="5283279"/>
            <a:ext cx="4954042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Transdifferentiated Carcinoma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B0D9-815C-B366-5590-3ECCE5ECB9DC}"/>
              </a:ext>
            </a:extLst>
          </p:cNvPr>
          <p:cNvSpPr txBox="1"/>
          <p:nvPr/>
        </p:nvSpPr>
        <p:spPr>
          <a:xfrm>
            <a:off x="1254211" y="5287139"/>
            <a:ext cx="244792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Germ Cell Tumor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9145BF-DFA6-7C86-B98E-5AF9259E387A}"/>
              </a:ext>
            </a:extLst>
          </p:cNvPr>
          <p:cNvCxnSpPr>
            <a:cxnSpLocks/>
          </p:cNvCxnSpPr>
          <p:nvPr/>
        </p:nvCxnSpPr>
        <p:spPr>
          <a:xfrm>
            <a:off x="3907970" y="3966844"/>
            <a:ext cx="2769387" cy="1257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B0679-8115-8A99-56F6-97264977A56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097766" y="3966844"/>
            <a:ext cx="767589" cy="1257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D27AA1-0B29-EBD7-147E-358744A6DF8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962151" y="3966844"/>
            <a:ext cx="1325410" cy="1257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9D5DBA-6CC5-B8A9-B98A-0A9BB61EE447}"/>
              </a:ext>
            </a:extLst>
          </p:cNvPr>
          <p:cNvCxnSpPr>
            <a:cxnSpLocks/>
          </p:cNvCxnSpPr>
          <p:nvPr/>
        </p:nvCxnSpPr>
        <p:spPr>
          <a:xfrm flipH="1">
            <a:off x="2298357" y="3966844"/>
            <a:ext cx="1615794" cy="1257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58ED4C-D347-8DD0-D727-8624025666AF}"/>
              </a:ext>
            </a:extLst>
          </p:cNvPr>
          <p:cNvCxnSpPr>
            <a:cxnSpLocks/>
          </p:cNvCxnSpPr>
          <p:nvPr/>
        </p:nvCxnSpPr>
        <p:spPr>
          <a:xfrm flipH="1">
            <a:off x="3907970" y="2445820"/>
            <a:ext cx="2189796" cy="1016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0413FD-3650-C5CA-8EDA-66F1B9200C04}"/>
              </a:ext>
            </a:extLst>
          </p:cNvPr>
          <p:cNvCxnSpPr>
            <a:cxnSpLocks/>
          </p:cNvCxnSpPr>
          <p:nvPr/>
        </p:nvCxnSpPr>
        <p:spPr>
          <a:xfrm>
            <a:off x="6097766" y="2445820"/>
            <a:ext cx="0" cy="1016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E8932F-87EE-3402-4F41-D8040914937F}"/>
              </a:ext>
            </a:extLst>
          </p:cNvPr>
          <p:cNvCxnSpPr>
            <a:cxnSpLocks/>
          </p:cNvCxnSpPr>
          <p:nvPr/>
        </p:nvCxnSpPr>
        <p:spPr>
          <a:xfrm>
            <a:off x="6097766" y="2445820"/>
            <a:ext cx="2082151" cy="1016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14468DA-BC79-D15F-171A-819DE5AF8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90"/>
          <a:stretch/>
        </p:blipFill>
        <p:spPr>
          <a:xfrm>
            <a:off x="4841107" y="850753"/>
            <a:ext cx="2509785" cy="15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44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D32775-F25A-D3C4-F2F0-D16102131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274569"/>
              </p:ext>
            </p:extLst>
          </p:nvPr>
        </p:nvGraphicFramePr>
        <p:xfrm>
          <a:off x="753763" y="1663367"/>
          <a:ext cx="10482004" cy="2987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23718">
                  <a:extLst>
                    <a:ext uri="{9D8B030D-6E8A-4147-A177-3AD203B41FA5}">
                      <a16:colId xmlns:a16="http://schemas.microsoft.com/office/drawing/2014/main" val="661917674"/>
                    </a:ext>
                  </a:extLst>
                </a:gridCol>
                <a:gridCol w="3054362">
                  <a:extLst>
                    <a:ext uri="{9D8B030D-6E8A-4147-A177-3AD203B41FA5}">
                      <a16:colId xmlns:a16="http://schemas.microsoft.com/office/drawing/2014/main" val="2630062531"/>
                    </a:ext>
                  </a:extLst>
                </a:gridCol>
                <a:gridCol w="3003924">
                  <a:extLst>
                    <a:ext uri="{9D8B030D-6E8A-4147-A177-3AD203B41FA5}">
                      <a16:colId xmlns:a16="http://schemas.microsoft.com/office/drawing/2014/main" val="1357649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Carcinoma  with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Yolk Sac Tumor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Germ Cell            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Yolk Sac Tumor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435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Taxol,           Carboplatin 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Bleomycin, Etoposide, Cisplatin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35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for PARP inhibitor 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(HGSC)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099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Hereditary risk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(BRCA/Lynch syndrome)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4537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342C91-CB8D-8C51-E2E2-2AAD979203DC}"/>
              </a:ext>
            </a:extLst>
          </p:cNvPr>
          <p:cNvSpPr txBox="1"/>
          <p:nvPr/>
        </p:nvSpPr>
        <p:spPr>
          <a:xfrm>
            <a:off x="1667255" y="66675"/>
            <a:ext cx="885748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Clinical Need to Distinguish Ovarian Carcinoma versus Yolk Sac Tumor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A0D65-9544-EB4B-E25A-8119068EE9FF}"/>
              </a:ext>
            </a:extLst>
          </p:cNvPr>
          <p:cNvSpPr txBox="1"/>
          <p:nvPr/>
        </p:nvSpPr>
        <p:spPr>
          <a:xfrm>
            <a:off x="4667250" y="6483548"/>
            <a:ext cx="3262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2024 NCCN Guidelines: www.nccn.org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AAD5B-0943-A891-D7D6-2BE0A548CCA2}"/>
              </a:ext>
            </a:extLst>
          </p:cNvPr>
          <p:cNvSpPr txBox="1"/>
          <p:nvPr/>
        </p:nvSpPr>
        <p:spPr>
          <a:xfrm>
            <a:off x="4823855" y="73401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Why does this matter ?</a:t>
            </a:r>
          </a:p>
        </p:txBody>
      </p:sp>
    </p:spTree>
    <p:extLst>
      <p:ext uri="{BB962C8B-B14F-4D97-AF65-F5344CB8AC3E}">
        <p14:creationId xmlns:p14="http://schemas.microsoft.com/office/powerpoint/2010/main" val="29328493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2AB7-B108-63A8-8875-ECE250A91040}"/>
              </a:ext>
            </a:extLst>
          </p:cNvPr>
          <p:cNvSpPr txBox="1"/>
          <p:nvPr/>
        </p:nvSpPr>
        <p:spPr>
          <a:xfrm>
            <a:off x="2195403" y="93808"/>
            <a:ext cx="779784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Practical Approach to Classification of Ovarian Yolk Sac Tumor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DA25E-2B58-CA8C-3D5C-EE0086929AD4}"/>
              </a:ext>
            </a:extLst>
          </p:cNvPr>
          <p:cNvSpPr txBox="1"/>
          <p:nvPr/>
        </p:nvSpPr>
        <p:spPr>
          <a:xfrm>
            <a:off x="4724400" y="959708"/>
            <a:ext cx="27432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Classic Morphology and Immunophenotype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954EE9-C282-8D8D-8577-6BCE96D941F0}"/>
              </a:ext>
            </a:extLst>
          </p:cNvPr>
          <p:cNvSpPr txBox="1"/>
          <p:nvPr/>
        </p:nvSpPr>
        <p:spPr>
          <a:xfrm>
            <a:off x="4724400" y="2603480"/>
            <a:ext cx="2743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Reproductive Age?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C6781-0269-9999-0B72-22C9504BFB18}"/>
              </a:ext>
            </a:extLst>
          </p:cNvPr>
          <p:cNvSpPr txBox="1"/>
          <p:nvPr/>
        </p:nvSpPr>
        <p:spPr>
          <a:xfrm>
            <a:off x="6328740" y="3540084"/>
            <a:ext cx="2743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2F8BC-4023-9A67-E029-BEBCBD6B7ECE}"/>
              </a:ext>
            </a:extLst>
          </p:cNvPr>
          <p:cNvSpPr txBox="1"/>
          <p:nvPr/>
        </p:nvSpPr>
        <p:spPr>
          <a:xfrm>
            <a:off x="3052140" y="3540084"/>
            <a:ext cx="27432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3010C-142A-1494-1CF7-650574E7F546}"/>
              </a:ext>
            </a:extLst>
          </p:cNvPr>
          <p:cNvSpPr txBox="1"/>
          <p:nvPr/>
        </p:nvSpPr>
        <p:spPr>
          <a:xfrm>
            <a:off x="3052140" y="4540744"/>
            <a:ext cx="27432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Consistent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                         Germ Cell Tumor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2E585-365C-A22C-1CD0-0A266F454CB2}"/>
              </a:ext>
            </a:extLst>
          </p:cNvPr>
          <p:cNvSpPr txBox="1"/>
          <p:nvPr/>
        </p:nvSpPr>
        <p:spPr>
          <a:xfrm>
            <a:off x="6328740" y="4540744"/>
            <a:ext cx="27432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Submit more tissue to exclude  Carcinoma / Endometriosis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F6A65C-1D7C-762A-C3CC-A241D06C1986}"/>
              </a:ext>
            </a:extLst>
          </p:cNvPr>
          <p:cNvCxnSpPr>
            <a:stCxn id="3" idx="2"/>
          </p:cNvCxnSpPr>
          <p:nvPr/>
        </p:nvCxnSpPr>
        <p:spPr>
          <a:xfrm>
            <a:off x="6096000" y="1975371"/>
            <a:ext cx="0" cy="5559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191129-4CF2-73BA-D079-1F3412D99226}"/>
              </a:ext>
            </a:extLst>
          </p:cNvPr>
          <p:cNvCxnSpPr>
            <a:cxnSpLocks/>
          </p:cNvCxnSpPr>
          <p:nvPr/>
        </p:nvCxnSpPr>
        <p:spPr>
          <a:xfrm flipH="1">
            <a:off x="4596714" y="3023686"/>
            <a:ext cx="1497610" cy="4053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8DF759-3BA4-E453-0304-ADFC63FB2F5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096000" y="3003590"/>
            <a:ext cx="1371600" cy="4254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6FE554-0787-C188-9A2A-2BC722F15518}"/>
              </a:ext>
            </a:extLst>
          </p:cNvPr>
          <p:cNvCxnSpPr/>
          <p:nvPr/>
        </p:nvCxnSpPr>
        <p:spPr>
          <a:xfrm>
            <a:off x="4423740" y="3940194"/>
            <a:ext cx="0" cy="5559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655225-A753-98CF-9D3C-92B7939927D7}"/>
              </a:ext>
            </a:extLst>
          </p:cNvPr>
          <p:cNvCxnSpPr/>
          <p:nvPr/>
        </p:nvCxnSpPr>
        <p:spPr>
          <a:xfrm>
            <a:off x="7700340" y="3940194"/>
            <a:ext cx="0" cy="5559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637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152-matte-grey-square-icon-symbols-shapes-check-mark">
            <a:extLst>
              <a:ext uri="{FF2B5EF4-FFF2-40B4-BE49-F238E27FC236}">
                <a16:creationId xmlns:a16="http://schemas.microsoft.com/office/drawing/2014/main" id="{7F2DB5C8-B9F2-1340-8B5C-58B64F28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1"/>
          <a:stretch>
            <a:fillRect/>
          </a:stretch>
        </p:blipFill>
        <p:spPr bwMode="auto">
          <a:xfrm>
            <a:off x="3215638" y="1574973"/>
            <a:ext cx="5760723" cy="494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248092-889F-948D-A3A6-075A2CC0F4E3}"/>
              </a:ext>
            </a:extLst>
          </p:cNvPr>
          <p:cNvSpPr txBox="1"/>
          <p:nvPr/>
        </p:nvSpPr>
        <p:spPr>
          <a:xfrm>
            <a:off x="4673975" y="213156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Muito Obrigado !</a:t>
            </a:r>
          </a:p>
        </p:txBody>
      </p:sp>
    </p:spTree>
    <p:extLst>
      <p:ext uri="{BB962C8B-B14F-4D97-AF65-F5344CB8AC3E}">
        <p14:creationId xmlns:p14="http://schemas.microsoft.com/office/powerpoint/2010/main" val="224925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B5C9E-16E7-2A04-8EF7-33750615E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1523"/>
            <a:ext cx="5948624" cy="5303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D4176-B447-BE71-C34D-7FEC37EE7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426" y="921523"/>
            <a:ext cx="5627184" cy="5303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F4407-B20F-3157-CA0D-575E95A8E5A3}"/>
              </a:ext>
            </a:extLst>
          </p:cNvPr>
          <p:cNvSpPr txBox="1"/>
          <p:nvPr/>
        </p:nvSpPr>
        <p:spPr>
          <a:xfrm>
            <a:off x="-1" y="352395"/>
            <a:ext cx="594862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Gland-like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29245-37D5-BEA4-4970-5697880CFB3B}"/>
              </a:ext>
            </a:extLst>
          </p:cNvPr>
          <p:cNvSpPr txBox="1"/>
          <p:nvPr/>
        </p:nvSpPr>
        <p:spPr>
          <a:xfrm>
            <a:off x="6348426" y="352395"/>
            <a:ext cx="562718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Minimal atypia, minimal mitoses</a:t>
            </a:r>
          </a:p>
        </p:txBody>
      </p:sp>
    </p:spTree>
    <p:extLst>
      <p:ext uri="{BB962C8B-B14F-4D97-AF65-F5344CB8AC3E}">
        <p14:creationId xmlns:p14="http://schemas.microsoft.com/office/powerpoint/2010/main" val="57419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0A532-19B6-48AA-C75B-D493DC0F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613"/>
            <a:ext cx="3963937" cy="4238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54033-E129-6A6B-6EB3-53918E777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50" b="5118"/>
          <a:stretch/>
        </p:blipFill>
        <p:spPr>
          <a:xfrm>
            <a:off x="4150519" y="1090613"/>
            <a:ext cx="3890962" cy="4238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52B03-1C0F-8496-29B6-E037238B6825}"/>
              </a:ext>
            </a:extLst>
          </p:cNvPr>
          <p:cNvSpPr txBox="1"/>
          <p:nvPr/>
        </p:nvSpPr>
        <p:spPr>
          <a:xfrm>
            <a:off x="104775" y="533370"/>
            <a:ext cx="793670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33117B-1229-15DB-ADD8-09CEABB4D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24" r="4101" b="21204"/>
          <a:stretch/>
        </p:blipFill>
        <p:spPr>
          <a:xfrm>
            <a:off x="8305882" y="1090613"/>
            <a:ext cx="3814762" cy="42386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CDEA7F-E41C-781F-4781-5AE5BEF6A88B}"/>
              </a:ext>
            </a:extLst>
          </p:cNvPr>
          <p:cNvSpPr txBox="1"/>
          <p:nvPr/>
        </p:nvSpPr>
        <p:spPr>
          <a:xfrm>
            <a:off x="8305882" y="533370"/>
            <a:ext cx="378134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Hyaline Globules</a:t>
            </a:r>
          </a:p>
        </p:txBody>
      </p:sp>
    </p:spTree>
    <p:extLst>
      <p:ext uri="{BB962C8B-B14F-4D97-AF65-F5344CB8AC3E}">
        <p14:creationId xmlns:p14="http://schemas.microsoft.com/office/powerpoint/2010/main" val="268749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defRPr b="1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1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1840</Words>
  <Application>Microsoft Macintosh PowerPoint</Application>
  <PresentationFormat>Widescreen</PresentationFormat>
  <Paragraphs>628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Aptos</vt:lpstr>
      <vt:lpstr>Aptos Display</vt:lpstr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UCSF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Rabban, Joseph</dc:creator>
  <cp:lastModifiedBy>Rabban, Joseph</cp:lastModifiedBy>
  <cp:revision>84</cp:revision>
  <dcterms:created xsi:type="dcterms:W3CDTF">2024-05-22T05:18:58Z</dcterms:created>
  <dcterms:modified xsi:type="dcterms:W3CDTF">2024-05-30T15:15:09Z</dcterms:modified>
</cp:coreProperties>
</file>